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Hero" panose="020B0604020202020204" charset="0"/>
      <p:regular r:id="rId19"/>
    </p:embeddedFont>
    <p:embeddedFont>
      <p:font typeface="Hero Bold" panose="020B0604020202020204" charset="0"/>
      <p:regular r:id="rId20"/>
    </p:embeddedFont>
    <p:embeddedFont>
      <p:font typeface="Lilita On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73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7" Type="http://schemas.openxmlformats.org/officeDocument/2006/relationships/image" Target="../media/image4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86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sv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51960">
            <a:off x="86319" y="1658"/>
            <a:ext cx="1884762" cy="2200890"/>
          </a:xfrm>
          <a:custGeom>
            <a:avLst/>
            <a:gdLst/>
            <a:ahLst/>
            <a:cxnLst/>
            <a:rect l="l" t="t" r="r" b="b"/>
            <a:pathLst>
              <a:path w="1884762" h="2200890">
                <a:moveTo>
                  <a:pt x="0" y="0"/>
                </a:moveTo>
                <a:lnTo>
                  <a:pt x="1884762" y="0"/>
                </a:lnTo>
                <a:lnTo>
                  <a:pt x="1884762" y="2200889"/>
                </a:lnTo>
                <a:lnTo>
                  <a:pt x="0" y="2200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8372">
            <a:off x="-377252" y="2691919"/>
            <a:ext cx="1733998" cy="2543198"/>
          </a:xfrm>
          <a:custGeom>
            <a:avLst/>
            <a:gdLst/>
            <a:ahLst/>
            <a:cxnLst/>
            <a:rect l="l" t="t" r="r" b="b"/>
            <a:pathLst>
              <a:path w="1733998" h="2543198">
                <a:moveTo>
                  <a:pt x="0" y="0"/>
                </a:moveTo>
                <a:lnTo>
                  <a:pt x="1733999" y="0"/>
                </a:lnTo>
                <a:lnTo>
                  <a:pt x="1733999" y="2543198"/>
                </a:lnTo>
                <a:lnTo>
                  <a:pt x="0" y="2543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21048">
            <a:off x="10692449" y="-48541"/>
            <a:ext cx="2378030" cy="1651650"/>
          </a:xfrm>
          <a:custGeom>
            <a:avLst/>
            <a:gdLst/>
            <a:ahLst/>
            <a:cxnLst/>
            <a:rect l="l" t="t" r="r" b="b"/>
            <a:pathLst>
              <a:path w="2378030" h="1651650">
                <a:moveTo>
                  <a:pt x="0" y="0"/>
                </a:moveTo>
                <a:lnTo>
                  <a:pt x="2378030" y="0"/>
                </a:lnTo>
                <a:lnTo>
                  <a:pt x="2378030" y="1651649"/>
                </a:lnTo>
                <a:lnTo>
                  <a:pt x="0" y="16516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7100">
            <a:off x="2823009" y="8928819"/>
            <a:ext cx="1745649" cy="1774690"/>
          </a:xfrm>
          <a:custGeom>
            <a:avLst/>
            <a:gdLst/>
            <a:ahLst/>
            <a:cxnLst/>
            <a:rect l="l" t="t" r="r" b="b"/>
            <a:pathLst>
              <a:path w="1745649" h="1774690">
                <a:moveTo>
                  <a:pt x="0" y="0"/>
                </a:moveTo>
                <a:lnTo>
                  <a:pt x="1745649" y="0"/>
                </a:lnTo>
                <a:lnTo>
                  <a:pt x="1745649" y="1774690"/>
                </a:lnTo>
                <a:lnTo>
                  <a:pt x="0" y="17746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82345">
            <a:off x="168485" y="8386693"/>
            <a:ext cx="1720431" cy="1896266"/>
          </a:xfrm>
          <a:custGeom>
            <a:avLst/>
            <a:gdLst/>
            <a:ahLst/>
            <a:cxnLst/>
            <a:rect l="l" t="t" r="r" b="b"/>
            <a:pathLst>
              <a:path w="1720431" h="1896266">
                <a:moveTo>
                  <a:pt x="0" y="0"/>
                </a:moveTo>
                <a:lnTo>
                  <a:pt x="1720430" y="0"/>
                </a:lnTo>
                <a:lnTo>
                  <a:pt x="1720430" y="1896266"/>
                </a:lnTo>
                <a:lnTo>
                  <a:pt x="0" y="1896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47075" y="5784253"/>
            <a:ext cx="1430302" cy="2086647"/>
          </a:xfrm>
          <a:custGeom>
            <a:avLst/>
            <a:gdLst/>
            <a:ahLst/>
            <a:cxnLst/>
            <a:rect l="l" t="t" r="r" b="b"/>
            <a:pathLst>
              <a:path w="1430302" h="2086647">
                <a:moveTo>
                  <a:pt x="1430302" y="0"/>
                </a:moveTo>
                <a:lnTo>
                  <a:pt x="0" y="0"/>
                </a:lnTo>
                <a:lnTo>
                  <a:pt x="0" y="2086648"/>
                </a:lnTo>
                <a:lnTo>
                  <a:pt x="1430302" y="2086648"/>
                </a:lnTo>
                <a:lnTo>
                  <a:pt x="143030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903903" y="-333844"/>
            <a:ext cx="1745649" cy="1774690"/>
          </a:xfrm>
          <a:custGeom>
            <a:avLst/>
            <a:gdLst/>
            <a:ahLst/>
            <a:cxnLst/>
            <a:rect l="l" t="t" r="r" b="b"/>
            <a:pathLst>
              <a:path w="1745649" h="1774690">
                <a:moveTo>
                  <a:pt x="1745649" y="0"/>
                </a:moveTo>
                <a:lnTo>
                  <a:pt x="0" y="0"/>
                </a:lnTo>
                <a:lnTo>
                  <a:pt x="0" y="1774689"/>
                </a:lnTo>
                <a:lnTo>
                  <a:pt x="1745649" y="1774689"/>
                </a:lnTo>
                <a:lnTo>
                  <a:pt x="174564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82678">
            <a:off x="5319352" y="9045117"/>
            <a:ext cx="2378030" cy="1651650"/>
          </a:xfrm>
          <a:custGeom>
            <a:avLst/>
            <a:gdLst/>
            <a:ahLst/>
            <a:cxnLst/>
            <a:rect l="l" t="t" r="r" b="b"/>
            <a:pathLst>
              <a:path w="2378030" h="1651650">
                <a:moveTo>
                  <a:pt x="0" y="0"/>
                </a:moveTo>
                <a:lnTo>
                  <a:pt x="2378030" y="0"/>
                </a:lnTo>
                <a:lnTo>
                  <a:pt x="2378030" y="1651650"/>
                </a:lnTo>
                <a:lnTo>
                  <a:pt x="0" y="16516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853038">
            <a:off x="16396179" y="8462236"/>
            <a:ext cx="1884762" cy="2200890"/>
          </a:xfrm>
          <a:custGeom>
            <a:avLst/>
            <a:gdLst/>
            <a:ahLst/>
            <a:cxnLst/>
            <a:rect l="l" t="t" r="r" b="b"/>
            <a:pathLst>
              <a:path w="1884762" h="2200890">
                <a:moveTo>
                  <a:pt x="0" y="0"/>
                </a:moveTo>
                <a:lnTo>
                  <a:pt x="1884762" y="0"/>
                </a:lnTo>
                <a:lnTo>
                  <a:pt x="1884762" y="2200890"/>
                </a:lnTo>
                <a:lnTo>
                  <a:pt x="0" y="22008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5719" flipH="1">
            <a:off x="16478344" y="-394632"/>
            <a:ext cx="1720431" cy="1896266"/>
          </a:xfrm>
          <a:custGeom>
            <a:avLst/>
            <a:gdLst/>
            <a:ahLst/>
            <a:cxnLst/>
            <a:rect l="l" t="t" r="r" b="b"/>
            <a:pathLst>
              <a:path w="1720431" h="1896266">
                <a:moveTo>
                  <a:pt x="1720431" y="0"/>
                </a:moveTo>
                <a:lnTo>
                  <a:pt x="0" y="0"/>
                </a:lnTo>
                <a:lnTo>
                  <a:pt x="0" y="1896266"/>
                </a:lnTo>
                <a:lnTo>
                  <a:pt x="1720431" y="1896266"/>
                </a:lnTo>
                <a:lnTo>
                  <a:pt x="1720431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25865" flipH="1">
            <a:off x="16817833" y="5191745"/>
            <a:ext cx="1733998" cy="2543198"/>
          </a:xfrm>
          <a:custGeom>
            <a:avLst/>
            <a:gdLst/>
            <a:ahLst/>
            <a:cxnLst/>
            <a:rect l="l" t="t" r="r" b="b"/>
            <a:pathLst>
              <a:path w="1733998" h="2543198">
                <a:moveTo>
                  <a:pt x="1733998" y="0"/>
                </a:moveTo>
                <a:lnTo>
                  <a:pt x="0" y="0"/>
                </a:lnTo>
                <a:lnTo>
                  <a:pt x="0" y="2543198"/>
                </a:lnTo>
                <a:lnTo>
                  <a:pt x="1733998" y="2543198"/>
                </a:lnTo>
                <a:lnTo>
                  <a:pt x="1733998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917797" y="2220977"/>
            <a:ext cx="1456189" cy="2124414"/>
          </a:xfrm>
          <a:custGeom>
            <a:avLst/>
            <a:gdLst/>
            <a:ahLst/>
            <a:cxnLst/>
            <a:rect l="l" t="t" r="r" b="b"/>
            <a:pathLst>
              <a:path w="1456189" h="2124414">
                <a:moveTo>
                  <a:pt x="0" y="0"/>
                </a:moveTo>
                <a:lnTo>
                  <a:pt x="1456190" y="0"/>
                </a:lnTo>
                <a:lnTo>
                  <a:pt x="1456190" y="2124414"/>
                </a:lnTo>
                <a:lnTo>
                  <a:pt x="0" y="2124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2471471" y="-297143"/>
            <a:ext cx="2744012" cy="1701287"/>
          </a:xfrm>
          <a:custGeom>
            <a:avLst/>
            <a:gdLst/>
            <a:ahLst/>
            <a:cxnLst/>
            <a:rect l="l" t="t" r="r" b="b"/>
            <a:pathLst>
              <a:path w="2744012" h="1701287">
                <a:moveTo>
                  <a:pt x="2744012" y="0"/>
                </a:moveTo>
                <a:lnTo>
                  <a:pt x="0" y="0"/>
                </a:lnTo>
                <a:lnTo>
                  <a:pt x="0" y="1701287"/>
                </a:lnTo>
                <a:lnTo>
                  <a:pt x="2744012" y="1701287"/>
                </a:lnTo>
                <a:lnTo>
                  <a:pt x="2744012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72517" y="9081131"/>
            <a:ext cx="2744012" cy="1701287"/>
          </a:xfrm>
          <a:custGeom>
            <a:avLst/>
            <a:gdLst/>
            <a:ahLst/>
            <a:cxnLst/>
            <a:rect l="l" t="t" r="r" b="b"/>
            <a:pathLst>
              <a:path w="2744012" h="1701287">
                <a:moveTo>
                  <a:pt x="0" y="0"/>
                </a:moveTo>
                <a:lnTo>
                  <a:pt x="2744012" y="0"/>
                </a:lnTo>
                <a:lnTo>
                  <a:pt x="2744012" y="1701288"/>
                </a:lnTo>
                <a:lnTo>
                  <a:pt x="0" y="170128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38430">
            <a:off x="8364334" y="-197675"/>
            <a:ext cx="1559331" cy="1753849"/>
          </a:xfrm>
          <a:custGeom>
            <a:avLst/>
            <a:gdLst/>
            <a:ahLst/>
            <a:cxnLst/>
            <a:rect l="l" t="t" r="r" b="b"/>
            <a:pathLst>
              <a:path w="1559331" h="1753849">
                <a:moveTo>
                  <a:pt x="0" y="0"/>
                </a:moveTo>
                <a:lnTo>
                  <a:pt x="1559332" y="0"/>
                </a:lnTo>
                <a:lnTo>
                  <a:pt x="1559332" y="1753849"/>
                </a:lnTo>
                <a:lnTo>
                  <a:pt x="0" y="175384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90490" flipH="1">
            <a:off x="8364334" y="9184248"/>
            <a:ext cx="1559331" cy="1753849"/>
          </a:xfrm>
          <a:custGeom>
            <a:avLst/>
            <a:gdLst/>
            <a:ahLst/>
            <a:cxnLst/>
            <a:rect l="l" t="t" r="r" b="b"/>
            <a:pathLst>
              <a:path w="1559331" h="1753849">
                <a:moveTo>
                  <a:pt x="1559332" y="0"/>
                </a:moveTo>
                <a:lnTo>
                  <a:pt x="0" y="0"/>
                </a:lnTo>
                <a:lnTo>
                  <a:pt x="0" y="1753849"/>
                </a:lnTo>
                <a:lnTo>
                  <a:pt x="1559332" y="1753849"/>
                </a:lnTo>
                <a:lnTo>
                  <a:pt x="1559332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96645">
            <a:off x="5596333" y="-374206"/>
            <a:ext cx="2079501" cy="1720314"/>
          </a:xfrm>
          <a:custGeom>
            <a:avLst/>
            <a:gdLst/>
            <a:ahLst/>
            <a:cxnLst/>
            <a:rect l="l" t="t" r="r" b="b"/>
            <a:pathLst>
              <a:path w="2079501" h="1720314">
                <a:moveTo>
                  <a:pt x="0" y="0"/>
                </a:moveTo>
                <a:lnTo>
                  <a:pt x="2079501" y="0"/>
                </a:lnTo>
                <a:lnTo>
                  <a:pt x="2079501" y="1720314"/>
                </a:lnTo>
                <a:lnTo>
                  <a:pt x="0" y="172031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331016" flipH="1">
            <a:off x="10594130" y="8850516"/>
            <a:ext cx="2079501" cy="1720314"/>
          </a:xfrm>
          <a:custGeom>
            <a:avLst/>
            <a:gdLst/>
            <a:ahLst/>
            <a:cxnLst/>
            <a:rect l="l" t="t" r="r" b="b"/>
            <a:pathLst>
              <a:path w="2079501" h="1720314">
                <a:moveTo>
                  <a:pt x="2079501" y="0"/>
                </a:moveTo>
                <a:lnTo>
                  <a:pt x="0" y="0"/>
                </a:lnTo>
                <a:lnTo>
                  <a:pt x="0" y="1720314"/>
                </a:lnTo>
                <a:lnTo>
                  <a:pt x="2079501" y="1720314"/>
                </a:lnTo>
                <a:lnTo>
                  <a:pt x="2079501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8586" y="0"/>
                  </a:moveTo>
                  <a:lnTo>
                    <a:pt x="4266140" y="0"/>
                  </a:lnTo>
                  <a:cubicBezTo>
                    <a:pt x="4270882" y="0"/>
                    <a:pt x="4274726" y="3844"/>
                    <a:pt x="4274726" y="8586"/>
                  </a:cubicBezTo>
                  <a:lnTo>
                    <a:pt x="4274726" y="2158881"/>
                  </a:lnTo>
                  <a:cubicBezTo>
                    <a:pt x="4274726" y="2163623"/>
                    <a:pt x="4270882" y="2167467"/>
                    <a:pt x="4266140" y="2167467"/>
                  </a:cubicBezTo>
                  <a:lnTo>
                    <a:pt x="8586" y="2167467"/>
                  </a:lnTo>
                  <a:cubicBezTo>
                    <a:pt x="6309" y="2167467"/>
                    <a:pt x="4125" y="2166562"/>
                    <a:pt x="2515" y="2164952"/>
                  </a:cubicBezTo>
                  <a:cubicBezTo>
                    <a:pt x="905" y="2163342"/>
                    <a:pt x="0" y="2161158"/>
                    <a:pt x="0" y="2158881"/>
                  </a:cubicBezTo>
                  <a:lnTo>
                    <a:pt x="0" y="8586"/>
                  </a:lnTo>
                  <a:cubicBezTo>
                    <a:pt x="0" y="3844"/>
                    <a:pt x="3844" y="0"/>
                    <a:pt x="8586" y="0"/>
                  </a:cubicBezTo>
                  <a:close/>
                </a:path>
              </a:pathLst>
            </a:custGeom>
            <a:solidFill>
              <a:srgbClr val="51B17F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>
            <a:off x="5897880" y="6785745"/>
            <a:ext cx="6492240" cy="0"/>
          </a:xfrm>
          <a:prstGeom prst="line">
            <a:avLst/>
          </a:prstGeom>
          <a:ln w="95250" cap="rnd">
            <a:solidFill>
              <a:srgbClr val="0F2D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3563375" y="2560715"/>
            <a:ext cx="11161249" cy="1292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1"/>
              </a:lnSpc>
            </a:pPr>
            <a:r>
              <a:rPr lang="en-US" sz="7501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De Grote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0" y="4116791"/>
            <a:ext cx="18789444" cy="2028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58"/>
              </a:lnSpc>
            </a:pPr>
            <a:r>
              <a:rPr lang="en-US" sz="11827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ONTWERPWEDSTRIJD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421966" y="7217273"/>
            <a:ext cx="7945512" cy="109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9"/>
              </a:lnSpc>
            </a:pPr>
            <a:r>
              <a:rPr lang="en-US" sz="3113" spc="230">
                <a:solidFill>
                  <a:srgbClr val="0F2D1E"/>
                </a:solidFill>
                <a:latin typeface="Hero"/>
                <a:ea typeface="Hero"/>
                <a:cs typeface="Hero"/>
                <a:sym typeface="Hero"/>
              </a:rPr>
              <a:t>Maar van wat? Dat blijft nog even een verrassing...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4449" y="958080"/>
            <a:ext cx="16819102" cy="8653322"/>
            <a:chOff x="0" y="0"/>
            <a:chExt cx="4429722" cy="22790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9722" cy="2279064"/>
            </a:xfrm>
            <a:custGeom>
              <a:avLst/>
              <a:gdLst/>
              <a:ahLst/>
              <a:cxnLst/>
              <a:rect l="l" t="t" r="r" b="b"/>
              <a:pathLst>
                <a:path w="4429722" h="2279064">
                  <a:moveTo>
                    <a:pt x="8285" y="0"/>
                  </a:moveTo>
                  <a:lnTo>
                    <a:pt x="4421437" y="0"/>
                  </a:lnTo>
                  <a:cubicBezTo>
                    <a:pt x="4423634" y="0"/>
                    <a:pt x="4425741" y="873"/>
                    <a:pt x="4427296" y="2427"/>
                  </a:cubicBezTo>
                  <a:cubicBezTo>
                    <a:pt x="4428849" y="3981"/>
                    <a:pt x="4429722" y="6088"/>
                    <a:pt x="4429722" y="8285"/>
                  </a:cubicBezTo>
                  <a:lnTo>
                    <a:pt x="4429722" y="2270779"/>
                  </a:lnTo>
                  <a:cubicBezTo>
                    <a:pt x="4429722" y="2272976"/>
                    <a:pt x="4428849" y="2275084"/>
                    <a:pt x="4427296" y="2276637"/>
                  </a:cubicBezTo>
                  <a:cubicBezTo>
                    <a:pt x="4425741" y="2278191"/>
                    <a:pt x="4423634" y="2279064"/>
                    <a:pt x="4421437" y="2279064"/>
                  </a:cubicBezTo>
                  <a:lnTo>
                    <a:pt x="8285" y="2279064"/>
                  </a:lnTo>
                  <a:cubicBezTo>
                    <a:pt x="6088" y="2279064"/>
                    <a:pt x="3981" y="2278191"/>
                    <a:pt x="2427" y="2276637"/>
                  </a:cubicBezTo>
                  <a:cubicBezTo>
                    <a:pt x="873" y="2275084"/>
                    <a:pt x="0" y="2272976"/>
                    <a:pt x="0" y="2270779"/>
                  </a:cubicBezTo>
                  <a:lnTo>
                    <a:pt x="0" y="8285"/>
                  </a:lnTo>
                  <a:cubicBezTo>
                    <a:pt x="0" y="6088"/>
                    <a:pt x="873" y="3981"/>
                    <a:pt x="2427" y="2427"/>
                  </a:cubicBezTo>
                  <a:cubicBezTo>
                    <a:pt x="3981" y="873"/>
                    <a:pt x="6088" y="0"/>
                    <a:pt x="8285" y="0"/>
                  </a:cubicBezTo>
                  <a:close/>
                </a:path>
              </a:pathLst>
            </a:custGeom>
            <a:solidFill>
              <a:srgbClr val="FFA36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29722" cy="2317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896948" y="7400546"/>
            <a:ext cx="2391052" cy="2575116"/>
          </a:xfrm>
          <a:custGeom>
            <a:avLst/>
            <a:gdLst/>
            <a:ahLst/>
            <a:cxnLst/>
            <a:rect l="l" t="t" r="r" b="b"/>
            <a:pathLst>
              <a:path w="2391052" h="2575116">
                <a:moveTo>
                  <a:pt x="0" y="0"/>
                </a:moveTo>
                <a:lnTo>
                  <a:pt x="2391052" y="0"/>
                </a:lnTo>
                <a:lnTo>
                  <a:pt x="2391052" y="2575116"/>
                </a:lnTo>
                <a:lnTo>
                  <a:pt x="0" y="257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4" b="-394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7400546"/>
            <a:ext cx="2391052" cy="2575116"/>
          </a:xfrm>
          <a:custGeom>
            <a:avLst/>
            <a:gdLst/>
            <a:ahLst/>
            <a:cxnLst/>
            <a:rect l="l" t="t" r="r" b="b"/>
            <a:pathLst>
              <a:path w="2391052" h="2575116">
                <a:moveTo>
                  <a:pt x="2391052" y="0"/>
                </a:moveTo>
                <a:lnTo>
                  <a:pt x="0" y="0"/>
                </a:lnTo>
                <a:lnTo>
                  <a:pt x="0" y="2575116"/>
                </a:lnTo>
                <a:lnTo>
                  <a:pt x="2391052" y="2575116"/>
                </a:lnTo>
                <a:lnTo>
                  <a:pt x="2391052" y="0"/>
                </a:lnTo>
                <a:close/>
              </a:path>
            </a:pathLst>
          </a:custGeom>
          <a:blipFill>
            <a:blip r:embed="rId2"/>
            <a:stretch>
              <a:fillRect t="-394" b="-39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89399" y="4073846"/>
            <a:ext cx="3217753" cy="4614258"/>
          </a:xfrm>
          <a:custGeom>
            <a:avLst/>
            <a:gdLst/>
            <a:ahLst/>
            <a:cxnLst/>
            <a:rect l="l" t="t" r="r" b="b"/>
            <a:pathLst>
              <a:path w="3217753" h="4614258">
                <a:moveTo>
                  <a:pt x="0" y="0"/>
                </a:moveTo>
                <a:lnTo>
                  <a:pt x="3217754" y="0"/>
                </a:lnTo>
                <a:lnTo>
                  <a:pt x="3217754" y="4614258"/>
                </a:lnTo>
                <a:lnTo>
                  <a:pt x="0" y="461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91723">
            <a:off x="11142827" y="3863739"/>
            <a:ext cx="5588896" cy="4527006"/>
          </a:xfrm>
          <a:custGeom>
            <a:avLst/>
            <a:gdLst/>
            <a:ahLst/>
            <a:cxnLst/>
            <a:rect l="l" t="t" r="r" b="b"/>
            <a:pathLst>
              <a:path w="5588896" h="4527006">
                <a:moveTo>
                  <a:pt x="0" y="0"/>
                </a:moveTo>
                <a:lnTo>
                  <a:pt x="5588896" y="0"/>
                </a:lnTo>
                <a:lnTo>
                  <a:pt x="5588896" y="4527005"/>
                </a:lnTo>
                <a:lnTo>
                  <a:pt x="0" y="452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6411">
            <a:off x="3859120" y="6833617"/>
            <a:ext cx="859073" cy="946636"/>
          </a:xfrm>
          <a:custGeom>
            <a:avLst/>
            <a:gdLst/>
            <a:ahLst/>
            <a:cxnLst/>
            <a:rect l="l" t="t" r="r" b="b"/>
            <a:pathLst>
              <a:path w="859073" h="946636">
                <a:moveTo>
                  <a:pt x="0" y="0"/>
                </a:moveTo>
                <a:lnTo>
                  <a:pt x="859073" y="0"/>
                </a:lnTo>
                <a:lnTo>
                  <a:pt x="859073" y="946636"/>
                </a:lnTo>
                <a:lnTo>
                  <a:pt x="0" y="946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049564" y="2272836"/>
            <a:ext cx="6188871" cy="154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56"/>
              </a:lnSpc>
            </a:pPr>
            <a:r>
              <a:rPr lang="en-US" sz="8969" dirty="0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DOELGROEP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71471" y="1240561"/>
            <a:ext cx="13345058" cy="956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</a:pPr>
            <a:r>
              <a:rPr lang="en-US" sz="3181" spc="235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Voor</a:t>
            </a:r>
            <a:r>
              <a:rPr lang="en-US" sz="3181" spc="235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wie</a:t>
            </a:r>
            <a:r>
              <a:rPr lang="en-US" sz="3181" spc="235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gaan</a:t>
            </a:r>
            <a:r>
              <a:rPr lang="en-US" sz="3181" spc="235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jullie</a:t>
            </a:r>
            <a:r>
              <a:rPr lang="en-US" sz="3181" spc="235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een</a:t>
            </a:r>
            <a:r>
              <a:rPr lang="en-US" sz="3181" spc="235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gebied</a:t>
            </a:r>
            <a:r>
              <a:rPr lang="en-US" sz="3181" spc="235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ontwerpen</a:t>
            </a:r>
            <a:r>
              <a:rPr lang="en-US" sz="3181" spc="235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? </a:t>
            </a:r>
          </a:p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3181" spc="235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Wie </a:t>
            </a:r>
            <a:r>
              <a:rPr lang="en-US" sz="3181" spc="235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wordt</a:t>
            </a:r>
            <a:r>
              <a:rPr lang="en-US" sz="3181" spc="235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jullie</a:t>
            </a:r>
            <a:r>
              <a:rPr lang="en-US" sz="3181" spc="235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...</a:t>
            </a:r>
          </a:p>
        </p:txBody>
      </p:sp>
      <p:sp>
        <p:nvSpPr>
          <p:cNvPr id="12" name="TextBox 12"/>
          <p:cNvSpPr txBox="1"/>
          <p:nvPr/>
        </p:nvSpPr>
        <p:spPr>
          <a:xfrm rot="1776269">
            <a:off x="11465867" y="5279672"/>
            <a:ext cx="5226425" cy="130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6"/>
              </a:lnSpc>
            </a:pPr>
            <a:r>
              <a:rPr lang="en-US" sz="2896" spc="214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Dat </a:t>
            </a:r>
            <a:r>
              <a:rPr lang="en-US" sz="2896" spc="214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wordt</a:t>
            </a:r>
            <a:r>
              <a:rPr lang="en-US" sz="2896" spc="214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96" spc="214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onthuld</a:t>
            </a:r>
            <a:r>
              <a:rPr lang="en-US" sz="2896" spc="214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op </a:t>
            </a:r>
          </a:p>
          <a:p>
            <a:pPr algn="ctr">
              <a:lnSpc>
                <a:spcPts val="3446"/>
              </a:lnSpc>
              <a:spcBef>
                <a:spcPct val="0"/>
              </a:spcBef>
            </a:pPr>
            <a:r>
              <a:rPr lang="en-US" sz="2896" spc="214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de </a:t>
            </a:r>
            <a:r>
              <a:rPr lang="en-US" sz="2896" spc="214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achterkant</a:t>
            </a:r>
            <a:r>
              <a:rPr lang="en-US" sz="2896" spc="214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van </a:t>
            </a:r>
            <a:r>
              <a:rPr lang="en-US" sz="2896" spc="214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dit</a:t>
            </a:r>
            <a:r>
              <a:rPr lang="en-US" sz="2896" spc="214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96" spc="214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boek</a:t>
            </a:r>
            <a:endParaRPr lang="en-US" sz="2896" spc="214" dirty="0">
              <a:solidFill>
                <a:srgbClr val="000000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13" name="TextBox 13"/>
          <p:cNvSpPr txBox="1"/>
          <p:nvPr/>
        </p:nvSpPr>
        <p:spPr>
          <a:xfrm rot="-975084">
            <a:off x="1398113" y="5279672"/>
            <a:ext cx="5226425" cy="130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6"/>
              </a:lnSpc>
            </a:pPr>
            <a:r>
              <a:rPr lang="en-US" sz="2896" spc="214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Er is al </a:t>
            </a:r>
            <a:r>
              <a:rPr lang="en-US" sz="2896" spc="214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eerder</a:t>
            </a:r>
            <a:endParaRPr lang="en-US" sz="2896" spc="214" dirty="0">
              <a:solidFill>
                <a:srgbClr val="000000"/>
              </a:solidFill>
              <a:latin typeface="Hero"/>
              <a:ea typeface="Hero"/>
              <a:cs typeface="Hero"/>
              <a:sym typeface="Hero"/>
            </a:endParaRPr>
          </a:p>
          <a:p>
            <a:pPr algn="ctr">
              <a:lnSpc>
                <a:spcPts val="3446"/>
              </a:lnSpc>
            </a:pPr>
            <a:r>
              <a:rPr lang="en-US" sz="2896" spc="214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een</a:t>
            </a:r>
            <a:r>
              <a:rPr lang="en-US" sz="2896" spc="214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96" spc="214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geheime</a:t>
            </a:r>
            <a:r>
              <a:rPr lang="en-US" sz="2896" spc="214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96" spc="214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aanwijzing</a:t>
            </a:r>
            <a:endParaRPr lang="en-US" sz="2896" spc="214" dirty="0">
              <a:solidFill>
                <a:srgbClr val="000000"/>
              </a:solidFill>
              <a:latin typeface="Hero"/>
              <a:ea typeface="Hero"/>
              <a:cs typeface="Hero"/>
              <a:sym typeface="Hero"/>
            </a:endParaRPr>
          </a:p>
          <a:p>
            <a:pPr algn="ctr">
              <a:lnSpc>
                <a:spcPts val="3446"/>
              </a:lnSpc>
              <a:spcBef>
                <a:spcPct val="0"/>
              </a:spcBef>
            </a:pPr>
            <a:r>
              <a:rPr lang="en-US" sz="2896" spc="214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voor</a:t>
            </a:r>
            <a:r>
              <a:rPr lang="en-US" sz="2896" spc="214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96" spc="214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langsgekomen</a:t>
            </a:r>
            <a:r>
              <a:rPr lang="en-US" sz="2896" spc="214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578" y="604978"/>
            <a:ext cx="16819102" cy="8653322"/>
            <a:chOff x="0" y="0"/>
            <a:chExt cx="4429722" cy="22790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9722" cy="2279064"/>
            </a:xfrm>
            <a:custGeom>
              <a:avLst/>
              <a:gdLst/>
              <a:ahLst/>
              <a:cxnLst/>
              <a:rect l="l" t="t" r="r" b="b"/>
              <a:pathLst>
                <a:path w="4429722" h="2279064">
                  <a:moveTo>
                    <a:pt x="8285" y="0"/>
                  </a:moveTo>
                  <a:lnTo>
                    <a:pt x="4421437" y="0"/>
                  </a:lnTo>
                  <a:cubicBezTo>
                    <a:pt x="4423634" y="0"/>
                    <a:pt x="4425741" y="873"/>
                    <a:pt x="4427296" y="2427"/>
                  </a:cubicBezTo>
                  <a:cubicBezTo>
                    <a:pt x="4428849" y="3981"/>
                    <a:pt x="4429722" y="6088"/>
                    <a:pt x="4429722" y="8285"/>
                  </a:cubicBezTo>
                  <a:lnTo>
                    <a:pt x="4429722" y="2270779"/>
                  </a:lnTo>
                  <a:cubicBezTo>
                    <a:pt x="4429722" y="2272976"/>
                    <a:pt x="4428849" y="2275084"/>
                    <a:pt x="4427296" y="2276637"/>
                  </a:cubicBezTo>
                  <a:cubicBezTo>
                    <a:pt x="4425741" y="2278191"/>
                    <a:pt x="4423634" y="2279064"/>
                    <a:pt x="4421437" y="2279064"/>
                  </a:cubicBezTo>
                  <a:lnTo>
                    <a:pt x="8285" y="2279064"/>
                  </a:lnTo>
                  <a:cubicBezTo>
                    <a:pt x="6088" y="2279064"/>
                    <a:pt x="3981" y="2278191"/>
                    <a:pt x="2427" y="2276637"/>
                  </a:cubicBezTo>
                  <a:cubicBezTo>
                    <a:pt x="873" y="2275084"/>
                    <a:pt x="0" y="2272976"/>
                    <a:pt x="0" y="2270779"/>
                  </a:cubicBezTo>
                  <a:lnTo>
                    <a:pt x="0" y="8285"/>
                  </a:lnTo>
                  <a:cubicBezTo>
                    <a:pt x="0" y="6088"/>
                    <a:pt x="873" y="3981"/>
                    <a:pt x="2427" y="2427"/>
                  </a:cubicBezTo>
                  <a:cubicBezTo>
                    <a:pt x="3981" y="873"/>
                    <a:pt x="6088" y="0"/>
                    <a:pt x="8285" y="0"/>
                  </a:cubicBezTo>
                  <a:close/>
                </a:path>
              </a:pathLst>
            </a:custGeom>
            <a:solidFill>
              <a:srgbClr val="5CBEDB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29722" cy="2317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108374" y="4120461"/>
            <a:ext cx="7756531" cy="4314570"/>
          </a:xfrm>
          <a:custGeom>
            <a:avLst/>
            <a:gdLst/>
            <a:ahLst/>
            <a:cxnLst/>
            <a:rect l="l" t="t" r="r" b="b"/>
            <a:pathLst>
              <a:path w="7756531" h="4314570">
                <a:moveTo>
                  <a:pt x="0" y="0"/>
                </a:moveTo>
                <a:lnTo>
                  <a:pt x="7756531" y="0"/>
                </a:lnTo>
                <a:lnTo>
                  <a:pt x="7756531" y="4314570"/>
                </a:lnTo>
                <a:lnTo>
                  <a:pt x="0" y="4314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39951" y="4320231"/>
            <a:ext cx="2132215" cy="4114800"/>
          </a:xfrm>
          <a:custGeom>
            <a:avLst/>
            <a:gdLst/>
            <a:ahLst/>
            <a:cxnLst/>
            <a:rect l="l" t="t" r="r" b="b"/>
            <a:pathLst>
              <a:path w="2132215" h="4114800">
                <a:moveTo>
                  <a:pt x="0" y="0"/>
                </a:moveTo>
                <a:lnTo>
                  <a:pt x="2132215" y="0"/>
                </a:lnTo>
                <a:lnTo>
                  <a:pt x="2132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08374" y="4120461"/>
            <a:ext cx="7756531" cy="4274104"/>
          </a:xfrm>
          <a:custGeom>
            <a:avLst/>
            <a:gdLst/>
            <a:ahLst/>
            <a:cxnLst/>
            <a:rect l="l" t="t" r="r" b="b"/>
            <a:pathLst>
              <a:path w="7756531" h="4274104">
                <a:moveTo>
                  <a:pt x="0" y="0"/>
                </a:moveTo>
                <a:lnTo>
                  <a:pt x="7756531" y="0"/>
                </a:lnTo>
                <a:lnTo>
                  <a:pt x="7756531" y="4274104"/>
                </a:lnTo>
                <a:lnTo>
                  <a:pt x="0" y="4274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449" b="-3744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39951" y="1731414"/>
            <a:ext cx="13102395" cy="313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6"/>
              </a:lnSpc>
            </a:pPr>
            <a:r>
              <a:rPr lang="en-US" sz="8969" dirty="0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ONDERZOEK </a:t>
            </a:r>
          </a:p>
          <a:p>
            <a:pPr algn="ctr">
              <a:lnSpc>
                <a:spcPts val="12556"/>
              </a:lnSpc>
            </a:pPr>
            <a:r>
              <a:rPr lang="en-US" sz="8969" dirty="0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VAN DE DOELGROEP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71471" y="1193481"/>
            <a:ext cx="13345058" cy="48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3181" spc="235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Taak 1 voor jullie Stedenbouwkundig Bureau</a:t>
            </a:r>
          </a:p>
        </p:txBody>
      </p:sp>
    </p:spTree>
  </p:cSld>
  <p:clrMapOvr>
    <a:masterClrMapping/>
  </p:clrMapOvr>
  <p:transition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578" y="604978"/>
            <a:ext cx="16819102" cy="8653322"/>
            <a:chOff x="0" y="0"/>
            <a:chExt cx="4429722" cy="22790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9722" cy="2279064"/>
            </a:xfrm>
            <a:custGeom>
              <a:avLst/>
              <a:gdLst/>
              <a:ahLst/>
              <a:cxnLst/>
              <a:rect l="l" t="t" r="r" b="b"/>
              <a:pathLst>
                <a:path w="4429722" h="2279064">
                  <a:moveTo>
                    <a:pt x="8285" y="0"/>
                  </a:moveTo>
                  <a:lnTo>
                    <a:pt x="4421437" y="0"/>
                  </a:lnTo>
                  <a:cubicBezTo>
                    <a:pt x="4423634" y="0"/>
                    <a:pt x="4425741" y="873"/>
                    <a:pt x="4427296" y="2427"/>
                  </a:cubicBezTo>
                  <a:cubicBezTo>
                    <a:pt x="4428849" y="3981"/>
                    <a:pt x="4429722" y="6088"/>
                    <a:pt x="4429722" y="8285"/>
                  </a:cubicBezTo>
                  <a:lnTo>
                    <a:pt x="4429722" y="2270779"/>
                  </a:lnTo>
                  <a:cubicBezTo>
                    <a:pt x="4429722" y="2272976"/>
                    <a:pt x="4428849" y="2275084"/>
                    <a:pt x="4427296" y="2276637"/>
                  </a:cubicBezTo>
                  <a:cubicBezTo>
                    <a:pt x="4425741" y="2278191"/>
                    <a:pt x="4423634" y="2279064"/>
                    <a:pt x="4421437" y="2279064"/>
                  </a:cubicBezTo>
                  <a:lnTo>
                    <a:pt x="8285" y="2279064"/>
                  </a:lnTo>
                  <a:cubicBezTo>
                    <a:pt x="6088" y="2279064"/>
                    <a:pt x="3981" y="2278191"/>
                    <a:pt x="2427" y="2276637"/>
                  </a:cubicBezTo>
                  <a:cubicBezTo>
                    <a:pt x="873" y="2275084"/>
                    <a:pt x="0" y="2272976"/>
                    <a:pt x="0" y="2270779"/>
                  </a:cubicBezTo>
                  <a:lnTo>
                    <a:pt x="0" y="8285"/>
                  </a:lnTo>
                  <a:cubicBezTo>
                    <a:pt x="0" y="6088"/>
                    <a:pt x="873" y="3981"/>
                    <a:pt x="2427" y="2427"/>
                  </a:cubicBezTo>
                  <a:cubicBezTo>
                    <a:pt x="3981" y="873"/>
                    <a:pt x="6088" y="0"/>
                    <a:pt x="8285" y="0"/>
                  </a:cubicBezTo>
                  <a:close/>
                </a:path>
              </a:pathLst>
            </a:custGeom>
            <a:solidFill>
              <a:srgbClr val="5CBEDB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29722" cy="2317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108374" y="4120461"/>
            <a:ext cx="7756531" cy="4314570"/>
          </a:xfrm>
          <a:custGeom>
            <a:avLst/>
            <a:gdLst/>
            <a:ahLst/>
            <a:cxnLst/>
            <a:rect l="l" t="t" r="r" b="b"/>
            <a:pathLst>
              <a:path w="7756531" h="4314570">
                <a:moveTo>
                  <a:pt x="0" y="0"/>
                </a:moveTo>
                <a:lnTo>
                  <a:pt x="7756531" y="0"/>
                </a:lnTo>
                <a:lnTo>
                  <a:pt x="7756531" y="4314570"/>
                </a:lnTo>
                <a:lnTo>
                  <a:pt x="0" y="4314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39951" y="4320231"/>
            <a:ext cx="2132215" cy="4114800"/>
          </a:xfrm>
          <a:custGeom>
            <a:avLst/>
            <a:gdLst/>
            <a:ahLst/>
            <a:cxnLst/>
            <a:rect l="l" t="t" r="r" b="b"/>
            <a:pathLst>
              <a:path w="2132215" h="4114800">
                <a:moveTo>
                  <a:pt x="0" y="0"/>
                </a:moveTo>
                <a:lnTo>
                  <a:pt x="2132215" y="0"/>
                </a:lnTo>
                <a:lnTo>
                  <a:pt x="2132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08374" y="4120461"/>
            <a:ext cx="7756531" cy="4274104"/>
          </a:xfrm>
          <a:custGeom>
            <a:avLst/>
            <a:gdLst/>
            <a:ahLst/>
            <a:cxnLst/>
            <a:rect l="l" t="t" r="r" b="b"/>
            <a:pathLst>
              <a:path w="7756531" h="4274104">
                <a:moveTo>
                  <a:pt x="0" y="0"/>
                </a:moveTo>
                <a:lnTo>
                  <a:pt x="7756531" y="0"/>
                </a:lnTo>
                <a:lnTo>
                  <a:pt x="7756531" y="4274104"/>
                </a:lnTo>
                <a:lnTo>
                  <a:pt x="0" y="4274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449" b="-3744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39951" y="1731414"/>
            <a:ext cx="13102395" cy="313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6"/>
              </a:lnSpc>
            </a:pPr>
            <a:r>
              <a:rPr lang="en-US" sz="8969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ONDERZOEK </a:t>
            </a:r>
          </a:p>
          <a:p>
            <a:pPr algn="ctr">
              <a:lnSpc>
                <a:spcPts val="12556"/>
              </a:lnSpc>
            </a:pPr>
            <a:r>
              <a:rPr lang="en-US" sz="8969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VAN DE DOELGROEP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71471" y="1193481"/>
            <a:ext cx="13345058" cy="48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3181" spc="235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Taak 1 voor jullie Stedenbouwkundig Bureau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864905" y="5402441"/>
            <a:ext cx="4954882" cy="4290993"/>
          </a:xfrm>
          <a:custGeom>
            <a:avLst/>
            <a:gdLst/>
            <a:ahLst/>
            <a:cxnLst/>
            <a:rect l="l" t="t" r="r" b="b"/>
            <a:pathLst>
              <a:path w="4954882" h="4290993">
                <a:moveTo>
                  <a:pt x="0" y="0"/>
                </a:moveTo>
                <a:lnTo>
                  <a:pt x="4954882" y="0"/>
                </a:lnTo>
                <a:lnTo>
                  <a:pt x="4954882" y="4290993"/>
                </a:lnTo>
                <a:lnTo>
                  <a:pt x="0" y="4290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910233" y="8238199"/>
            <a:ext cx="4932341" cy="102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8"/>
              </a:lnSpc>
            </a:pPr>
            <a:r>
              <a:rPr lang="en-US" sz="5963">
                <a:solidFill>
                  <a:srgbClr val="FCE9CF"/>
                </a:solidFill>
                <a:latin typeface="Lilita One"/>
                <a:ea typeface="Lilita One"/>
                <a:cs typeface="Lilita One"/>
                <a:sym typeface="Lilita One"/>
              </a:rPr>
              <a:t>EERST SAMEN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61805" y="2577659"/>
            <a:ext cx="2761082" cy="2565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8"/>
              </a:lnSpc>
            </a:pPr>
            <a:r>
              <a:rPr lang="en-US" sz="2847" spc="21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Oefenen </a:t>
            </a:r>
          </a:p>
          <a:p>
            <a:pPr algn="ctr">
              <a:lnSpc>
                <a:spcPts val="3388"/>
              </a:lnSpc>
            </a:pPr>
            <a:r>
              <a:rPr lang="en-US" sz="2847" spc="21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met de </a:t>
            </a:r>
          </a:p>
          <a:p>
            <a:pPr algn="ctr">
              <a:lnSpc>
                <a:spcPts val="3388"/>
              </a:lnSpc>
            </a:pPr>
            <a:r>
              <a:rPr lang="en-US" sz="2847" spc="21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Behoefte </a:t>
            </a:r>
          </a:p>
          <a:p>
            <a:pPr algn="ctr">
              <a:lnSpc>
                <a:spcPts val="3388"/>
              </a:lnSpc>
            </a:pPr>
            <a:r>
              <a:rPr lang="en-US" sz="2847" spc="21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Driehoek</a:t>
            </a:r>
          </a:p>
          <a:p>
            <a:pPr algn="ctr">
              <a:lnSpc>
                <a:spcPts val="3388"/>
              </a:lnSpc>
            </a:pPr>
            <a:r>
              <a:rPr lang="en-US" sz="2847" spc="21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In het</a:t>
            </a:r>
          </a:p>
          <a:p>
            <a:pPr algn="ctr">
              <a:lnSpc>
                <a:spcPts val="3388"/>
              </a:lnSpc>
              <a:spcBef>
                <a:spcPct val="0"/>
              </a:spcBef>
            </a:pPr>
            <a:r>
              <a:rPr lang="en-US" sz="2847" spc="21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Echt</a:t>
            </a:r>
          </a:p>
        </p:txBody>
      </p:sp>
    </p:spTree>
  </p:cSld>
  <p:clrMapOvr>
    <a:masterClrMapping/>
  </p:clrMapOvr>
  <p:transition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578" y="604978"/>
            <a:ext cx="16819102" cy="8653322"/>
            <a:chOff x="0" y="0"/>
            <a:chExt cx="4429722" cy="22790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9722" cy="2279064"/>
            </a:xfrm>
            <a:custGeom>
              <a:avLst/>
              <a:gdLst/>
              <a:ahLst/>
              <a:cxnLst/>
              <a:rect l="l" t="t" r="r" b="b"/>
              <a:pathLst>
                <a:path w="4429722" h="2279064">
                  <a:moveTo>
                    <a:pt x="8285" y="0"/>
                  </a:moveTo>
                  <a:lnTo>
                    <a:pt x="4421437" y="0"/>
                  </a:lnTo>
                  <a:cubicBezTo>
                    <a:pt x="4423634" y="0"/>
                    <a:pt x="4425741" y="873"/>
                    <a:pt x="4427296" y="2427"/>
                  </a:cubicBezTo>
                  <a:cubicBezTo>
                    <a:pt x="4428849" y="3981"/>
                    <a:pt x="4429722" y="6088"/>
                    <a:pt x="4429722" y="8285"/>
                  </a:cubicBezTo>
                  <a:lnTo>
                    <a:pt x="4429722" y="2270779"/>
                  </a:lnTo>
                  <a:cubicBezTo>
                    <a:pt x="4429722" y="2272976"/>
                    <a:pt x="4428849" y="2275084"/>
                    <a:pt x="4427296" y="2276637"/>
                  </a:cubicBezTo>
                  <a:cubicBezTo>
                    <a:pt x="4425741" y="2278191"/>
                    <a:pt x="4423634" y="2279064"/>
                    <a:pt x="4421437" y="2279064"/>
                  </a:cubicBezTo>
                  <a:lnTo>
                    <a:pt x="8285" y="2279064"/>
                  </a:lnTo>
                  <a:cubicBezTo>
                    <a:pt x="6088" y="2279064"/>
                    <a:pt x="3981" y="2278191"/>
                    <a:pt x="2427" y="2276637"/>
                  </a:cubicBezTo>
                  <a:cubicBezTo>
                    <a:pt x="873" y="2275084"/>
                    <a:pt x="0" y="2272976"/>
                    <a:pt x="0" y="2270779"/>
                  </a:cubicBezTo>
                  <a:lnTo>
                    <a:pt x="0" y="8285"/>
                  </a:lnTo>
                  <a:cubicBezTo>
                    <a:pt x="0" y="6088"/>
                    <a:pt x="873" y="3981"/>
                    <a:pt x="2427" y="2427"/>
                  </a:cubicBezTo>
                  <a:cubicBezTo>
                    <a:pt x="3981" y="873"/>
                    <a:pt x="6088" y="0"/>
                    <a:pt x="8285" y="0"/>
                  </a:cubicBezTo>
                  <a:close/>
                </a:path>
              </a:pathLst>
            </a:custGeom>
            <a:solidFill>
              <a:srgbClr val="5CBEDB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29722" cy="2317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409077" y="3485000"/>
            <a:ext cx="4552728" cy="4550010"/>
          </a:xfrm>
          <a:custGeom>
            <a:avLst/>
            <a:gdLst/>
            <a:ahLst/>
            <a:cxnLst/>
            <a:rect l="l" t="t" r="r" b="b"/>
            <a:pathLst>
              <a:path w="4552728" h="4550010">
                <a:moveTo>
                  <a:pt x="0" y="0"/>
                </a:moveTo>
                <a:lnTo>
                  <a:pt x="4552728" y="0"/>
                </a:lnTo>
                <a:lnTo>
                  <a:pt x="4552728" y="4550009"/>
                </a:lnTo>
                <a:lnTo>
                  <a:pt x="0" y="4550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315" r="-5346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70347" y="5143500"/>
            <a:ext cx="5349440" cy="4632685"/>
          </a:xfrm>
          <a:custGeom>
            <a:avLst/>
            <a:gdLst/>
            <a:ahLst/>
            <a:cxnLst/>
            <a:rect l="l" t="t" r="r" b="b"/>
            <a:pathLst>
              <a:path w="5349440" h="4632685">
                <a:moveTo>
                  <a:pt x="0" y="0"/>
                </a:moveTo>
                <a:lnTo>
                  <a:pt x="5349440" y="0"/>
                </a:lnTo>
                <a:lnTo>
                  <a:pt x="5349440" y="4632685"/>
                </a:lnTo>
                <a:lnTo>
                  <a:pt x="0" y="4632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485000"/>
            <a:ext cx="8078895" cy="4550010"/>
          </a:xfrm>
          <a:custGeom>
            <a:avLst/>
            <a:gdLst/>
            <a:ahLst/>
            <a:cxnLst/>
            <a:rect l="l" t="t" r="r" b="b"/>
            <a:pathLst>
              <a:path w="8078895" h="4550010">
                <a:moveTo>
                  <a:pt x="0" y="0"/>
                </a:moveTo>
                <a:lnTo>
                  <a:pt x="8078895" y="0"/>
                </a:lnTo>
                <a:lnTo>
                  <a:pt x="8078895" y="4550009"/>
                </a:lnTo>
                <a:lnTo>
                  <a:pt x="0" y="4550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39951" y="1198014"/>
            <a:ext cx="13102395" cy="313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6"/>
              </a:lnSpc>
            </a:pPr>
            <a:r>
              <a:rPr lang="en-US" sz="8969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ONDERZOEK </a:t>
            </a:r>
          </a:p>
          <a:p>
            <a:pPr algn="ctr">
              <a:lnSpc>
                <a:spcPts val="12556"/>
              </a:lnSpc>
            </a:pPr>
            <a:r>
              <a:rPr lang="en-US" sz="8969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VAN DE DOELGROEP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71471" y="898698"/>
            <a:ext cx="13345058" cy="48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3181" spc="235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Taak 1 voor jullie Stedenbouwkundig Bureau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10233" y="8238199"/>
            <a:ext cx="4932341" cy="102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8"/>
              </a:lnSpc>
            </a:pPr>
            <a:r>
              <a:rPr lang="en-US" sz="5963">
                <a:solidFill>
                  <a:srgbClr val="FCE9CF"/>
                </a:solidFill>
                <a:latin typeface="Lilita One"/>
                <a:ea typeface="Lilita One"/>
                <a:cs typeface="Lilita One"/>
                <a:sym typeface="Lilita One"/>
              </a:rPr>
              <a:t>EERST SAMEN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61805" y="2206842"/>
            <a:ext cx="2761082" cy="2565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8"/>
              </a:lnSpc>
            </a:pPr>
            <a:r>
              <a:rPr lang="en-US" sz="2847" spc="21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Oefenen </a:t>
            </a:r>
          </a:p>
          <a:p>
            <a:pPr algn="ctr">
              <a:lnSpc>
                <a:spcPts val="3388"/>
              </a:lnSpc>
            </a:pPr>
            <a:r>
              <a:rPr lang="en-US" sz="2847" spc="21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met de </a:t>
            </a:r>
          </a:p>
          <a:p>
            <a:pPr algn="ctr">
              <a:lnSpc>
                <a:spcPts val="3388"/>
              </a:lnSpc>
            </a:pPr>
            <a:r>
              <a:rPr lang="en-US" sz="2847" spc="21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Behoefte </a:t>
            </a:r>
          </a:p>
          <a:p>
            <a:pPr algn="ctr">
              <a:lnSpc>
                <a:spcPts val="3388"/>
              </a:lnSpc>
            </a:pPr>
            <a:r>
              <a:rPr lang="en-US" sz="2847" spc="21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Driehoek</a:t>
            </a:r>
          </a:p>
          <a:p>
            <a:pPr algn="ctr">
              <a:lnSpc>
                <a:spcPts val="3388"/>
              </a:lnSpc>
            </a:pPr>
            <a:r>
              <a:rPr lang="en-US" sz="2847" spc="21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In het</a:t>
            </a:r>
          </a:p>
          <a:p>
            <a:pPr algn="ctr">
              <a:lnSpc>
                <a:spcPts val="3388"/>
              </a:lnSpc>
              <a:spcBef>
                <a:spcPct val="0"/>
              </a:spcBef>
            </a:pPr>
            <a:r>
              <a:rPr lang="en-US" sz="2847" spc="21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Echt</a:t>
            </a:r>
          </a:p>
        </p:txBody>
      </p:sp>
    </p:spTree>
  </p:cSld>
  <p:clrMapOvr>
    <a:masterClrMapping/>
  </p:clrMapOvr>
  <p:transition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029" y="481255"/>
            <a:ext cx="17545184" cy="9324490"/>
            <a:chOff x="0" y="0"/>
            <a:chExt cx="4620954" cy="24558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20954" cy="2455833"/>
            </a:xfrm>
            <a:custGeom>
              <a:avLst/>
              <a:gdLst/>
              <a:ahLst/>
              <a:cxnLst/>
              <a:rect l="l" t="t" r="r" b="b"/>
              <a:pathLst>
                <a:path w="4620954" h="2455833">
                  <a:moveTo>
                    <a:pt x="7943" y="0"/>
                  </a:moveTo>
                  <a:lnTo>
                    <a:pt x="4613011" y="0"/>
                  </a:lnTo>
                  <a:cubicBezTo>
                    <a:pt x="4615118" y="0"/>
                    <a:pt x="4617138" y="837"/>
                    <a:pt x="4618627" y="2326"/>
                  </a:cubicBezTo>
                  <a:cubicBezTo>
                    <a:pt x="4620117" y="3816"/>
                    <a:pt x="4620954" y="5836"/>
                    <a:pt x="4620954" y="7943"/>
                  </a:cubicBezTo>
                  <a:lnTo>
                    <a:pt x="4620954" y="2447890"/>
                  </a:lnTo>
                  <a:cubicBezTo>
                    <a:pt x="4620954" y="2449997"/>
                    <a:pt x="4620117" y="2452017"/>
                    <a:pt x="4618627" y="2453506"/>
                  </a:cubicBezTo>
                  <a:cubicBezTo>
                    <a:pt x="4617138" y="2454996"/>
                    <a:pt x="4615118" y="2455833"/>
                    <a:pt x="4613011" y="2455833"/>
                  </a:cubicBezTo>
                  <a:lnTo>
                    <a:pt x="7943" y="2455833"/>
                  </a:lnTo>
                  <a:cubicBezTo>
                    <a:pt x="5836" y="2455833"/>
                    <a:pt x="3816" y="2454996"/>
                    <a:pt x="2326" y="2453506"/>
                  </a:cubicBezTo>
                  <a:cubicBezTo>
                    <a:pt x="837" y="2452017"/>
                    <a:pt x="0" y="2449997"/>
                    <a:pt x="0" y="2447890"/>
                  </a:cubicBezTo>
                  <a:lnTo>
                    <a:pt x="0" y="7943"/>
                  </a:lnTo>
                  <a:cubicBezTo>
                    <a:pt x="0" y="5836"/>
                    <a:pt x="837" y="3816"/>
                    <a:pt x="2326" y="2326"/>
                  </a:cubicBezTo>
                  <a:cubicBezTo>
                    <a:pt x="3816" y="837"/>
                    <a:pt x="5836" y="0"/>
                    <a:pt x="7943" y="0"/>
                  </a:cubicBezTo>
                  <a:close/>
                </a:path>
              </a:pathLst>
            </a:custGeom>
            <a:solidFill>
              <a:srgbClr val="FFA36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20954" cy="2493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39951" y="1731414"/>
            <a:ext cx="13102395" cy="313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6"/>
              </a:lnSpc>
            </a:pPr>
            <a:r>
              <a:rPr lang="en-US" sz="8969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ONDERZOEK </a:t>
            </a:r>
          </a:p>
          <a:p>
            <a:pPr algn="ctr">
              <a:lnSpc>
                <a:spcPts val="12556"/>
              </a:lnSpc>
            </a:pPr>
            <a:r>
              <a:rPr lang="en-US" sz="8969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VAN DE DOELGROEP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71471" y="1193481"/>
            <a:ext cx="13345058" cy="48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3181" spc="235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Taak 1 voor jullie Stedenbouwkundig Bureau</a:t>
            </a:r>
          </a:p>
        </p:txBody>
      </p:sp>
      <p:sp>
        <p:nvSpPr>
          <p:cNvPr id="7" name="Freeform 7"/>
          <p:cNvSpPr/>
          <p:nvPr/>
        </p:nvSpPr>
        <p:spPr>
          <a:xfrm>
            <a:off x="13244927" y="6072378"/>
            <a:ext cx="4530804" cy="3923735"/>
          </a:xfrm>
          <a:custGeom>
            <a:avLst/>
            <a:gdLst/>
            <a:ahLst/>
            <a:cxnLst/>
            <a:rect l="l" t="t" r="r" b="b"/>
            <a:pathLst>
              <a:path w="4530804" h="3923735">
                <a:moveTo>
                  <a:pt x="0" y="0"/>
                </a:moveTo>
                <a:lnTo>
                  <a:pt x="4530804" y="0"/>
                </a:lnTo>
                <a:lnTo>
                  <a:pt x="4530804" y="3923736"/>
                </a:lnTo>
                <a:lnTo>
                  <a:pt x="0" y="3923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3908" y="5976976"/>
            <a:ext cx="3891830" cy="247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7"/>
              </a:lnSpc>
            </a:pPr>
            <a:r>
              <a:rPr lang="en-US" sz="4705" dirty="0">
                <a:solidFill>
                  <a:srgbClr val="FCE9CF"/>
                </a:solidFill>
                <a:latin typeface="Lilita One"/>
                <a:ea typeface="Lilita One"/>
                <a:cs typeface="Lilita One"/>
                <a:sym typeface="Lilita One"/>
              </a:rPr>
              <a:t>GELEERD?</a:t>
            </a:r>
          </a:p>
          <a:p>
            <a:pPr algn="ctr">
              <a:lnSpc>
                <a:spcPts val="6587"/>
              </a:lnSpc>
            </a:pPr>
            <a:r>
              <a:rPr lang="en-US" sz="4705" dirty="0">
                <a:solidFill>
                  <a:srgbClr val="FCE9CF"/>
                </a:solidFill>
                <a:latin typeface="Lilita One"/>
                <a:ea typeface="Lilita One"/>
                <a:cs typeface="Lilita One"/>
                <a:sym typeface="Lilita One"/>
              </a:rPr>
              <a:t>PROBEER HET NU ZELF</a:t>
            </a:r>
          </a:p>
        </p:txBody>
      </p:sp>
      <p:sp>
        <p:nvSpPr>
          <p:cNvPr id="9" name="Freeform 9"/>
          <p:cNvSpPr/>
          <p:nvPr/>
        </p:nvSpPr>
        <p:spPr>
          <a:xfrm>
            <a:off x="7347052" y="5143500"/>
            <a:ext cx="2435103" cy="3491937"/>
          </a:xfrm>
          <a:custGeom>
            <a:avLst/>
            <a:gdLst/>
            <a:ahLst/>
            <a:cxnLst/>
            <a:rect l="l" t="t" r="r" b="b"/>
            <a:pathLst>
              <a:path w="2435103" h="3491937">
                <a:moveTo>
                  <a:pt x="0" y="0"/>
                </a:moveTo>
                <a:lnTo>
                  <a:pt x="2435103" y="0"/>
                </a:lnTo>
                <a:lnTo>
                  <a:pt x="2435103" y="3491937"/>
                </a:lnTo>
                <a:lnTo>
                  <a:pt x="0" y="349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6446109"/>
            <a:ext cx="1675208" cy="1635422"/>
          </a:xfrm>
          <a:custGeom>
            <a:avLst/>
            <a:gdLst/>
            <a:ahLst/>
            <a:cxnLst/>
            <a:rect l="l" t="t" r="r" b="b"/>
            <a:pathLst>
              <a:path w="1675208" h="1635422">
                <a:moveTo>
                  <a:pt x="0" y="0"/>
                </a:moveTo>
                <a:lnTo>
                  <a:pt x="1675208" y="0"/>
                </a:lnTo>
                <a:lnTo>
                  <a:pt x="1675208" y="1635422"/>
                </a:lnTo>
                <a:lnTo>
                  <a:pt x="0" y="1635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14807" y="8904426"/>
            <a:ext cx="13345058" cy="69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5"/>
              </a:lnSpc>
            </a:pP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Goed</a:t>
            </a: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om </a:t>
            </a: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te</a:t>
            </a: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weten</a:t>
            </a: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bij</a:t>
            </a: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het </a:t>
            </a: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lezen</a:t>
            </a: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: </a:t>
            </a: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Moesa</a:t>
            </a: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is </a:t>
            </a: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ook</a:t>
            </a: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een</a:t>
            </a: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belangrijk</a:t>
            </a:r>
            <a:endParaRPr lang="en-US" sz="2281" spc="168" dirty="0">
              <a:solidFill>
                <a:srgbClr val="000000"/>
              </a:solidFill>
              <a:latin typeface="Hero"/>
              <a:ea typeface="Hero"/>
              <a:cs typeface="Hero"/>
              <a:sym typeface="Hero"/>
            </a:endParaRPr>
          </a:p>
          <a:p>
            <a:pPr algn="ctr">
              <a:lnSpc>
                <a:spcPts val="2715"/>
              </a:lnSpc>
              <a:spcBef>
                <a:spcPct val="0"/>
              </a:spcBef>
            </a:pP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personage in het </a:t>
            </a: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verhaal</a:t>
            </a: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, </a:t>
            </a: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waarmee</a:t>
            </a: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Ziza</a:t>
            </a: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ook</a:t>
            </a: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stukken</a:t>
            </a: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281" spc="168" dirty="0" err="1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reist</a:t>
            </a: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.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209" y="604978"/>
            <a:ext cx="17266364" cy="8959343"/>
            <a:chOff x="0" y="0"/>
            <a:chExt cx="4547520" cy="23596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7520" cy="2359662"/>
            </a:xfrm>
            <a:custGeom>
              <a:avLst/>
              <a:gdLst/>
              <a:ahLst/>
              <a:cxnLst/>
              <a:rect l="l" t="t" r="r" b="b"/>
              <a:pathLst>
                <a:path w="4547520" h="2359662">
                  <a:moveTo>
                    <a:pt x="8071" y="0"/>
                  </a:moveTo>
                  <a:lnTo>
                    <a:pt x="4539449" y="0"/>
                  </a:lnTo>
                  <a:cubicBezTo>
                    <a:pt x="4543906" y="0"/>
                    <a:pt x="4547520" y="3613"/>
                    <a:pt x="4547520" y="8071"/>
                  </a:cubicBezTo>
                  <a:lnTo>
                    <a:pt x="4547520" y="2351592"/>
                  </a:lnTo>
                  <a:cubicBezTo>
                    <a:pt x="4547520" y="2353732"/>
                    <a:pt x="4546669" y="2355785"/>
                    <a:pt x="4545156" y="2357299"/>
                  </a:cubicBezTo>
                  <a:cubicBezTo>
                    <a:pt x="4543642" y="2358812"/>
                    <a:pt x="4541589" y="2359662"/>
                    <a:pt x="4539449" y="2359662"/>
                  </a:cubicBezTo>
                  <a:lnTo>
                    <a:pt x="8071" y="2359662"/>
                  </a:lnTo>
                  <a:cubicBezTo>
                    <a:pt x="5930" y="2359662"/>
                    <a:pt x="3877" y="2358812"/>
                    <a:pt x="2364" y="2357299"/>
                  </a:cubicBezTo>
                  <a:cubicBezTo>
                    <a:pt x="850" y="2355785"/>
                    <a:pt x="0" y="2353732"/>
                    <a:pt x="0" y="2351592"/>
                  </a:cubicBezTo>
                  <a:lnTo>
                    <a:pt x="0" y="8071"/>
                  </a:lnTo>
                  <a:cubicBezTo>
                    <a:pt x="0" y="5930"/>
                    <a:pt x="850" y="3877"/>
                    <a:pt x="2364" y="2364"/>
                  </a:cubicBezTo>
                  <a:cubicBezTo>
                    <a:pt x="3877" y="850"/>
                    <a:pt x="5930" y="0"/>
                    <a:pt x="8071" y="0"/>
                  </a:cubicBezTo>
                  <a:close/>
                </a:path>
              </a:pathLst>
            </a:custGeom>
            <a:solidFill>
              <a:srgbClr val="51B17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7520" cy="2397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8814" y="2688908"/>
            <a:ext cx="6663681" cy="5770834"/>
          </a:xfrm>
          <a:custGeom>
            <a:avLst/>
            <a:gdLst/>
            <a:ahLst/>
            <a:cxnLst/>
            <a:rect l="l" t="t" r="r" b="b"/>
            <a:pathLst>
              <a:path w="6663681" h="5770834">
                <a:moveTo>
                  <a:pt x="0" y="0"/>
                </a:moveTo>
                <a:lnTo>
                  <a:pt x="6663681" y="0"/>
                </a:lnTo>
                <a:lnTo>
                  <a:pt x="6663681" y="5770834"/>
                </a:lnTo>
                <a:lnTo>
                  <a:pt x="0" y="57708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2191" y="3931314"/>
            <a:ext cx="7315200" cy="3648456"/>
          </a:xfrm>
          <a:custGeom>
            <a:avLst/>
            <a:gdLst/>
            <a:ahLst/>
            <a:cxnLst/>
            <a:rect l="l" t="t" r="r" b="b"/>
            <a:pathLst>
              <a:path w="7315200" h="3648456">
                <a:moveTo>
                  <a:pt x="0" y="0"/>
                </a:moveTo>
                <a:lnTo>
                  <a:pt x="7315200" y="0"/>
                </a:lnTo>
                <a:lnTo>
                  <a:pt x="7315200" y="3648456"/>
                </a:lnTo>
                <a:lnTo>
                  <a:pt x="0" y="3648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2990">
            <a:off x="8518478" y="2636091"/>
            <a:ext cx="6922500" cy="6238903"/>
          </a:xfrm>
          <a:custGeom>
            <a:avLst/>
            <a:gdLst/>
            <a:ahLst/>
            <a:cxnLst/>
            <a:rect l="l" t="t" r="r" b="b"/>
            <a:pathLst>
              <a:path w="6922500" h="6238903">
                <a:moveTo>
                  <a:pt x="0" y="0"/>
                </a:moveTo>
                <a:lnTo>
                  <a:pt x="6922501" y="0"/>
                </a:lnTo>
                <a:lnTo>
                  <a:pt x="6922501" y="6238903"/>
                </a:lnTo>
                <a:lnTo>
                  <a:pt x="0" y="6238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23953" y="1104726"/>
            <a:ext cx="12640095" cy="125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63"/>
              </a:lnSpc>
            </a:pPr>
            <a:r>
              <a:rPr lang="en-US" sz="7330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WAT HEBBEN WE ONTDEKT?</a:t>
            </a:r>
          </a:p>
        </p:txBody>
      </p:sp>
      <p:sp>
        <p:nvSpPr>
          <p:cNvPr id="9" name="TextBox 9"/>
          <p:cNvSpPr txBox="1"/>
          <p:nvPr/>
        </p:nvSpPr>
        <p:spPr>
          <a:xfrm rot="389797">
            <a:off x="8906258" y="3847186"/>
            <a:ext cx="6747775" cy="2130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1"/>
              </a:lnSpc>
            </a:pPr>
            <a:r>
              <a:rPr lang="en-US" sz="2841" spc="21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Wat voor problemen</a:t>
            </a:r>
          </a:p>
          <a:p>
            <a:pPr algn="ctr">
              <a:lnSpc>
                <a:spcPts val="3381"/>
              </a:lnSpc>
            </a:pPr>
            <a:r>
              <a:rPr lang="en-US" sz="2841" spc="21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zouden er ontstaan denk je</a:t>
            </a:r>
          </a:p>
          <a:p>
            <a:pPr algn="ctr">
              <a:lnSpc>
                <a:spcPts val="3381"/>
              </a:lnSpc>
            </a:pPr>
            <a:r>
              <a:rPr lang="en-US" sz="2841" spc="21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op plekken waar niet</a:t>
            </a:r>
          </a:p>
          <a:p>
            <a:pPr algn="ctr">
              <a:lnSpc>
                <a:spcPts val="3381"/>
              </a:lnSpc>
            </a:pPr>
            <a:r>
              <a:rPr lang="en-US" sz="2841" spc="21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aan de behoeftedriehoek</a:t>
            </a:r>
          </a:p>
          <a:p>
            <a:pPr algn="ctr">
              <a:lnSpc>
                <a:spcPts val="3381"/>
              </a:lnSpc>
              <a:spcBef>
                <a:spcPct val="0"/>
              </a:spcBef>
            </a:pPr>
            <a:r>
              <a:rPr lang="en-US" sz="2841" spc="21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wordt voldaan?</a:t>
            </a:r>
          </a:p>
        </p:txBody>
      </p:sp>
    </p:spTree>
  </p:cSld>
  <p:clrMapOvr>
    <a:masterClrMapping/>
  </p:clrMapOvr>
  <p:transition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1273" y="288415"/>
            <a:ext cx="17595738" cy="9490984"/>
            <a:chOff x="0" y="0"/>
            <a:chExt cx="4634268" cy="24996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34268" cy="2499683"/>
            </a:xfrm>
            <a:custGeom>
              <a:avLst/>
              <a:gdLst/>
              <a:ahLst/>
              <a:cxnLst/>
              <a:rect l="l" t="t" r="r" b="b"/>
              <a:pathLst>
                <a:path w="4634268" h="2499683">
                  <a:moveTo>
                    <a:pt x="7920" y="0"/>
                  </a:moveTo>
                  <a:lnTo>
                    <a:pt x="4626349" y="0"/>
                  </a:lnTo>
                  <a:cubicBezTo>
                    <a:pt x="4628449" y="0"/>
                    <a:pt x="4630463" y="834"/>
                    <a:pt x="4631949" y="2320"/>
                  </a:cubicBezTo>
                  <a:cubicBezTo>
                    <a:pt x="4633434" y="3805"/>
                    <a:pt x="4634268" y="5819"/>
                    <a:pt x="4634268" y="7920"/>
                  </a:cubicBezTo>
                  <a:lnTo>
                    <a:pt x="4634268" y="2491763"/>
                  </a:lnTo>
                  <a:cubicBezTo>
                    <a:pt x="4634268" y="2496137"/>
                    <a:pt x="4630722" y="2499683"/>
                    <a:pt x="4626349" y="2499683"/>
                  </a:cubicBezTo>
                  <a:lnTo>
                    <a:pt x="7920" y="2499683"/>
                  </a:lnTo>
                  <a:cubicBezTo>
                    <a:pt x="5819" y="2499683"/>
                    <a:pt x="3805" y="2498849"/>
                    <a:pt x="2320" y="2497363"/>
                  </a:cubicBezTo>
                  <a:cubicBezTo>
                    <a:pt x="834" y="2495878"/>
                    <a:pt x="0" y="2493864"/>
                    <a:pt x="0" y="2491763"/>
                  </a:cubicBezTo>
                  <a:lnTo>
                    <a:pt x="0" y="7920"/>
                  </a:lnTo>
                  <a:cubicBezTo>
                    <a:pt x="0" y="3546"/>
                    <a:pt x="3546" y="0"/>
                    <a:pt x="7920" y="0"/>
                  </a:cubicBezTo>
                  <a:close/>
                </a:path>
              </a:pathLst>
            </a:custGeom>
            <a:solidFill>
              <a:srgbClr val="51B17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34268" cy="2537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69931" y="1825268"/>
            <a:ext cx="12213307" cy="6671519"/>
          </a:xfrm>
          <a:custGeom>
            <a:avLst/>
            <a:gdLst/>
            <a:ahLst/>
            <a:cxnLst/>
            <a:rect l="l" t="t" r="r" b="b"/>
            <a:pathLst>
              <a:path w="12213307" h="6671519">
                <a:moveTo>
                  <a:pt x="0" y="0"/>
                </a:moveTo>
                <a:lnTo>
                  <a:pt x="12213307" y="0"/>
                </a:lnTo>
                <a:lnTo>
                  <a:pt x="12213307" y="6671519"/>
                </a:lnTo>
                <a:lnTo>
                  <a:pt x="0" y="6671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8909427"/>
            <a:ext cx="15817115" cy="108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3"/>
              </a:lnSpc>
            </a:pP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P.S, Of Abbi en </a:t>
            </a:r>
            <a:r>
              <a:rPr lang="en-US" sz="2423" spc="179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Ziza</a:t>
            </a: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423" spc="179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ook</a:t>
            </a: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423" spc="179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écht</a:t>
            </a: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in Nederland </a:t>
            </a:r>
            <a:r>
              <a:rPr lang="en-US" sz="2423" spc="179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aankomen</a:t>
            </a: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, </a:t>
            </a:r>
            <a:r>
              <a:rPr lang="en-US" sz="2423" spc="179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verklappen</a:t>
            </a: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we </a:t>
            </a:r>
            <a:r>
              <a:rPr lang="en-US" sz="2423" spc="179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niet</a:t>
            </a: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, </a:t>
            </a:r>
            <a:r>
              <a:rPr lang="en-US" sz="2423" spc="179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dat</a:t>
            </a: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423" spc="179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kan</a:t>
            </a: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je </a:t>
            </a:r>
            <a:r>
              <a:rPr lang="en-US" sz="2423" spc="179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ontdekken</a:t>
            </a: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423" spc="179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als</a:t>
            </a: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je </a:t>
            </a:r>
            <a:r>
              <a:rPr lang="en-US" sz="2423" spc="179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lezend</a:t>
            </a: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op reis </a:t>
            </a:r>
            <a:r>
              <a:rPr lang="en-US" sz="2423" spc="179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gaat</a:t>
            </a: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in... ‘De </a:t>
            </a:r>
            <a:r>
              <a:rPr lang="en-US" sz="2423" spc="179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Omzwervingen</a:t>
            </a: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van </a:t>
            </a:r>
            <a:r>
              <a:rPr lang="en-US" sz="2423" spc="179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Boek</a:t>
            </a:r>
            <a:r>
              <a:rPr lang="en-US" sz="2423" spc="179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’</a:t>
            </a:r>
          </a:p>
          <a:p>
            <a:pPr algn="ctr">
              <a:lnSpc>
                <a:spcPts val="2883"/>
              </a:lnSpc>
              <a:spcBef>
                <a:spcPct val="0"/>
              </a:spcBef>
            </a:pPr>
            <a:endParaRPr lang="en-US" sz="2423" spc="179" dirty="0">
              <a:solidFill>
                <a:srgbClr val="FCF8E8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40556" y="2158822"/>
            <a:ext cx="11672057" cy="214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1"/>
              </a:lnSpc>
              <a:spcBef>
                <a:spcPct val="0"/>
              </a:spcBef>
            </a:pP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Stel de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hoofdpersonen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uit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het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boek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Abbi</a:t>
            </a:r>
            <a:r>
              <a:rPr lang="en-US" sz="2883" spc="213" dirty="0">
                <a:solidFill>
                  <a:srgbClr val="FBB540"/>
                </a:solidFill>
                <a:latin typeface="Hero Bold"/>
                <a:ea typeface="Hero Bold"/>
                <a:cs typeface="Hero Bold"/>
                <a:sym typeface="Hero Bold"/>
              </a:rPr>
              <a:t> 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(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volwassen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),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Moesa</a:t>
            </a:r>
            <a:r>
              <a:rPr lang="en-US" sz="2883" spc="213" dirty="0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 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(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jongvolwassen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) en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Ziza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(11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jaar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)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komen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na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een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lange</a:t>
            </a:r>
            <a:r>
              <a:rPr lang="en-US" sz="2883" spc="213" dirty="0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 reis</a:t>
            </a:r>
            <a:r>
              <a:rPr lang="en-US" sz="2883" spc="213" dirty="0">
                <a:solidFill>
                  <a:srgbClr val="FBB540"/>
                </a:solidFill>
                <a:latin typeface="Hero Bold"/>
                <a:ea typeface="Hero Bold"/>
                <a:cs typeface="Hero Bold"/>
                <a:sym typeface="Hero Bold"/>
              </a:rPr>
              <a:t>,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vol </a:t>
            </a:r>
            <a:r>
              <a:rPr lang="en-US" sz="2883" spc="213" dirty="0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trauma's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en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moeilijke</a:t>
            </a:r>
            <a:r>
              <a:rPr lang="en-US" sz="2883" spc="213" dirty="0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gebeurtenissen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uitgeput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in </a:t>
            </a:r>
            <a:r>
              <a:rPr lang="en-US" sz="2883" spc="213" dirty="0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Nederlan</a:t>
            </a:r>
            <a:r>
              <a:rPr lang="en-US" sz="2883" spc="213" dirty="0">
                <a:solidFill>
                  <a:srgbClr val="E21F31"/>
                </a:solidFill>
                <a:latin typeface="Hero"/>
                <a:ea typeface="Hero"/>
                <a:cs typeface="Hero"/>
                <a:sym typeface="Hero"/>
              </a:rPr>
              <a:t>d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aan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. Ze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kennen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de taal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nog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niet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, ze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kennen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niemand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:</a:t>
            </a:r>
          </a:p>
        </p:txBody>
      </p:sp>
      <p:sp>
        <p:nvSpPr>
          <p:cNvPr id="8" name="Freeform 8"/>
          <p:cNvSpPr/>
          <p:nvPr/>
        </p:nvSpPr>
        <p:spPr>
          <a:xfrm rot="-76411" flipH="1">
            <a:off x="16531054" y="8760402"/>
            <a:ext cx="859073" cy="946636"/>
          </a:xfrm>
          <a:custGeom>
            <a:avLst/>
            <a:gdLst/>
            <a:ahLst/>
            <a:cxnLst/>
            <a:rect l="l" t="t" r="r" b="b"/>
            <a:pathLst>
              <a:path w="859073" h="946636">
                <a:moveTo>
                  <a:pt x="859073" y="0"/>
                </a:moveTo>
                <a:lnTo>
                  <a:pt x="0" y="0"/>
                </a:lnTo>
                <a:lnTo>
                  <a:pt x="0" y="946636"/>
                </a:lnTo>
                <a:lnTo>
                  <a:pt x="859073" y="946636"/>
                </a:lnTo>
                <a:lnTo>
                  <a:pt x="85907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6411">
            <a:off x="611020" y="8760402"/>
            <a:ext cx="859073" cy="946636"/>
          </a:xfrm>
          <a:custGeom>
            <a:avLst/>
            <a:gdLst/>
            <a:ahLst/>
            <a:cxnLst/>
            <a:rect l="l" t="t" r="r" b="b"/>
            <a:pathLst>
              <a:path w="859073" h="946636">
                <a:moveTo>
                  <a:pt x="0" y="0"/>
                </a:moveTo>
                <a:lnTo>
                  <a:pt x="859072" y="0"/>
                </a:lnTo>
                <a:lnTo>
                  <a:pt x="859072" y="946636"/>
                </a:lnTo>
                <a:lnTo>
                  <a:pt x="0" y="946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38377" y="314266"/>
            <a:ext cx="8497040" cy="125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63"/>
              </a:lnSpc>
            </a:pPr>
            <a:r>
              <a:rPr lang="en-US" sz="7330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JULLIE OPDRACHT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387985" y="4150678"/>
            <a:ext cx="4012556" cy="4012556"/>
          </a:xfrm>
          <a:custGeom>
            <a:avLst/>
            <a:gdLst/>
            <a:ahLst/>
            <a:cxnLst/>
            <a:rect l="l" t="t" r="r" b="b"/>
            <a:pathLst>
              <a:path w="4012556" h="4012556">
                <a:moveTo>
                  <a:pt x="0" y="0"/>
                </a:moveTo>
                <a:lnTo>
                  <a:pt x="4012556" y="0"/>
                </a:lnTo>
                <a:lnTo>
                  <a:pt x="4012556" y="4012556"/>
                </a:lnTo>
                <a:lnTo>
                  <a:pt x="0" y="40125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934548" y="783370"/>
            <a:ext cx="2586093" cy="3708457"/>
          </a:xfrm>
          <a:custGeom>
            <a:avLst/>
            <a:gdLst/>
            <a:ahLst/>
            <a:cxnLst/>
            <a:rect l="l" t="t" r="r" b="b"/>
            <a:pathLst>
              <a:path w="2586093" h="3708457">
                <a:moveTo>
                  <a:pt x="0" y="0"/>
                </a:moveTo>
                <a:lnTo>
                  <a:pt x="2586093" y="0"/>
                </a:lnTo>
                <a:lnTo>
                  <a:pt x="2586093" y="3708457"/>
                </a:lnTo>
                <a:lnTo>
                  <a:pt x="0" y="37084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40556" y="5143500"/>
            <a:ext cx="11672057" cy="3004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1"/>
              </a:lnSpc>
            </a:pPr>
            <a:endParaRPr dirty="0"/>
          </a:p>
          <a:p>
            <a:pPr algn="l">
              <a:lnSpc>
                <a:spcPts val="3431"/>
              </a:lnSpc>
            </a:pPr>
            <a:endParaRPr dirty="0"/>
          </a:p>
          <a:p>
            <a:pPr algn="l">
              <a:lnSpc>
                <a:spcPts val="3431"/>
              </a:lnSpc>
              <a:spcBef>
                <a:spcPct val="0"/>
              </a:spcBef>
            </a:pP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De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plek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waar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ze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gaan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wonen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is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een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gezinslocatie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waar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ongeveer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honderd</a:t>
            </a:r>
            <a:r>
              <a:rPr lang="en-US" sz="2883" spc="213" dirty="0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gezinnen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kunnen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wonen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.  Er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mogen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meerdere</a:t>
            </a:r>
            <a:r>
              <a:rPr lang="en-US" sz="2883" spc="213" dirty="0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gebouwen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op de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plek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staan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. Het </a:t>
            </a:r>
            <a:r>
              <a:rPr lang="en-US" sz="2883" spc="213" dirty="0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budget is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beperkt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.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Probeer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dus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zo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zuinig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mogelijk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te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werken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, maar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maak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er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wel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echt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een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mooie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plek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van :-)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aan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de slag!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0556" y="3876984"/>
            <a:ext cx="11672057" cy="214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1"/>
              </a:lnSpc>
            </a:pPr>
            <a:endParaRPr dirty="0"/>
          </a:p>
          <a:p>
            <a:pPr algn="l">
              <a:lnSpc>
                <a:spcPts val="3431"/>
              </a:lnSpc>
            </a:pP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Ontwerp</a:t>
            </a:r>
            <a:r>
              <a:rPr lang="en-US" sz="2883" spc="213" dirty="0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een</a:t>
            </a:r>
            <a:r>
              <a:rPr lang="en-US" sz="2883" spc="213" dirty="0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plattegrond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van de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opvangplek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waar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zij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zich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wél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thuis</a:t>
            </a:r>
            <a:r>
              <a:rPr lang="en-US" sz="2883" spc="213" dirty="0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kunnen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voelen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, die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voldoet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883" spc="213" dirty="0" err="1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aan</a:t>
            </a:r>
            <a:r>
              <a:rPr lang="en-US" sz="2883" spc="213" dirty="0">
                <a:solidFill>
                  <a:srgbClr val="FBB540"/>
                </a:solidFill>
                <a:latin typeface="Hero"/>
                <a:ea typeface="Hero"/>
                <a:cs typeface="Hero"/>
                <a:sym typeface="Hero"/>
              </a:rPr>
              <a:t> de hele </a:t>
            </a:r>
            <a:r>
              <a:rPr lang="en-US" sz="2883" spc="213" dirty="0" err="1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behoeftedriehoek</a:t>
            </a:r>
            <a:r>
              <a:rPr lang="en-US" sz="2883" spc="213" dirty="0">
                <a:solidFill>
                  <a:srgbClr val="E21F31"/>
                </a:solidFill>
                <a:latin typeface="Hero Bold"/>
                <a:ea typeface="Hero Bold"/>
                <a:cs typeface="Hero Bold"/>
                <a:sym typeface="Hero Bold"/>
              </a:rPr>
              <a:t> van Maslow</a:t>
            </a:r>
          </a:p>
          <a:p>
            <a:pPr algn="l">
              <a:lnSpc>
                <a:spcPts val="3431"/>
              </a:lnSpc>
              <a:spcBef>
                <a:spcPct val="0"/>
              </a:spcBef>
            </a:pPr>
            <a:endParaRPr lang="en-US" sz="2883" spc="213" dirty="0">
              <a:solidFill>
                <a:srgbClr val="E21F31"/>
              </a:solidFill>
              <a:latin typeface="Hero Bold"/>
              <a:ea typeface="Hero Bold"/>
              <a:cs typeface="Hero Bold"/>
              <a:sym typeface="Hero Bold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51960">
            <a:off x="86319" y="1658"/>
            <a:ext cx="1884762" cy="2200890"/>
          </a:xfrm>
          <a:custGeom>
            <a:avLst/>
            <a:gdLst/>
            <a:ahLst/>
            <a:cxnLst/>
            <a:rect l="l" t="t" r="r" b="b"/>
            <a:pathLst>
              <a:path w="1884762" h="2200890">
                <a:moveTo>
                  <a:pt x="0" y="0"/>
                </a:moveTo>
                <a:lnTo>
                  <a:pt x="1884762" y="0"/>
                </a:lnTo>
                <a:lnTo>
                  <a:pt x="1884762" y="2200889"/>
                </a:lnTo>
                <a:lnTo>
                  <a:pt x="0" y="2200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8372">
            <a:off x="-377252" y="2691919"/>
            <a:ext cx="1733998" cy="2543198"/>
          </a:xfrm>
          <a:custGeom>
            <a:avLst/>
            <a:gdLst/>
            <a:ahLst/>
            <a:cxnLst/>
            <a:rect l="l" t="t" r="r" b="b"/>
            <a:pathLst>
              <a:path w="1733998" h="2543198">
                <a:moveTo>
                  <a:pt x="0" y="0"/>
                </a:moveTo>
                <a:lnTo>
                  <a:pt x="1733999" y="0"/>
                </a:lnTo>
                <a:lnTo>
                  <a:pt x="1733999" y="2543198"/>
                </a:lnTo>
                <a:lnTo>
                  <a:pt x="0" y="2543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21048">
            <a:off x="10692449" y="-48541"/>
            <a:ext cx="2378030" cy="1651650"/>
          </a:xfrm>
          <a:custGeom>
            <a:avLst/>
            <a:gdLst/>
            <a:ahLst/>
            <a:cxnLst/>
            <a:rect l="l" t="t" r="r" b="b"/>
            <a:pathLst>
              <a:path w="2378030" h="1651650">
                <a:moveTo>
                  <a:pt x="0" y="0"/>
                </a:moveTo>
                <a:lnTo>
                  <a:pt x="2378030" y="0"/>
                </a:lnTo>
                <a:lnTo>
                  <a:pt x="2378030" y="1651649"/>
                </a:lnTo>
                <a:lnTo>
                  <a:pt x="0" y="16516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7100">
            <a:off x="2823009" y="8928819"/>
            <a:ext cx="1745649" cy="1774690"/>
          </a:xfrm>
          <a:custGeom>
            <a:avLst/>
            <a:gdLst/>
            <a:ahLst/>
            <a:cxnLst/>
            <a:rect l="l" t="t" r="r" b="b"/>
            <a:pathLst>
              <a:path w="1745649" h="1774690">
                <a:moveTo>
                  <a:pt x="0" y="0"/>
                </a:moveTo>
                <a:lnTo>
                  <a:pt x="1745649" y="0"/>
                </a:lnTo>
                <a:lnTo>
                  <a:pt x="1745649" y="1774690"/>
                </a:lnTo>
                <a:lnTo>
                  <a:pt x="0" y="17746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82345">
            <a:off x="168485" y="8386693"/>
            <a:ext cx="1720431" cy="1896266"/>
          </a:xfrm>
          <a:custGeom>
            <a:avLst/>
            <a:gdLst/>
            <a:ahLst/>
            <a:cxnLst/>
            <a:rect l="l" t="t" r="r" b="b"/>
            <a:pathLst>
              <a:path w="1720431" h="1896266">
                <a:moveTo>
                  <a:pt x="0" y="0"/>
                </a:moveTo>
                <a:lnTo>
                  <a:pt x="1720430" y="0"/>
                </a:lnTo>
                <a:lnTo>
                  <a:pt x="1720430" y="1896266"/>
                </a:lnTo>
                <a:lnTo>
                  <a:pt x="0" y="1896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47075" y="5784253"/>
            <a:ext cx="1430302" cy="2086647"/>
          </a:xfrm>
          <a:custGeom>
            <a:avLst/>
            <a:gdLst/>
            <a:ahLst/>
            <a:cxnLst/>
            <a:rect l="l" t="t" r="r" b="b"/>
            <a:pathLst>
              <a:path w="1430302" h="2086647">
                <a:moveTo>
                  <a:pt x="1430302" y="0"/>
                </a:moveTo>
                <a:lnTo>
                  <a:pt x="0" y="0"/>
                </a:lnTo>
                <a:lnTo>
                  <a:pt x="0" y="2086648"/>
                </a:lnTo>
                <a:lnTo>
                  <a:pt x="1430302" y="2086648"/>
                </a:lnTo>
                <a:lnTo>
                  <a:pt x="143030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903903" y="-333844"/>
            <a:ext cx="1745649" cy="1774690"/>
          </a:xfrm>
          <a:custGeom>
            <a:avLst/>
            <a:gdLst/>
            <a:ahLst/>
            <a:cxnLst/>
            <a:rect l="l" t="t" r="r" b="b"/>
            <a:pathLst>
              <a:path w="1745649" h="1774690">
                <a:moveTo>
                  <a:pt x="1745649" y="0"/>
                </a:moveTo>
                <a:lnTo>
                  <a:pt x="0" y="0"/>
                </a:lnTo>
                <a:lnTo>
                  <a:pt x="0" y="1774689"/>
                </a:lnTo>
                <a:lnTo>
                  <a:pt x="1745649" y="1774689"/>
                </a:lnTo>
                <a:lnTo>
                  <a:pt x="174564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82678">
            <a:off x="5319352" y="9045117"/>
            <a:ext cx="2378030" cy="1651650"/>
          </a:xfrm>
          <a:custGeom>
            <a:avLst/>
            <a:gdLst/>
            <a:ahLst/>
            <a:cxnLst/>
            <a:rect l="l" t="t" r="r" b="b"/>
            <a:pathLst>
              <a:path w="2378030" h="1651650">
                <a:moveTo>
                  <a:pt x="0" y="0"/>
                </a:moveTo>
                <a:lnTo>
                  <a:pt x="2378030" y="0"/>
                </a:lnTo>
                <a:lnTo>
                  <a:pt x="2378030" y="1651650"/>
                </a:lnTo>
                <a:lnTo>
                  <a:pt x="0" y="16516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853038">
            <a:off x="16396179" y="8462236"/>
            <a:ext cx="1884762" cy="2200890"/>
          </a:xfrm>
          <a:custGeom>
            <a:avLst/>
            <a:gdLst/>
            <a:ahLst/>
            <a:cxnLst/>
            <a:rect l="l" t="t" r="r" b="b"/>
            <a:pathLst>
              <a:path w="1884762" h="2200890">
                <a:moveTo>
                  <a:pt x="0" y="0"/>
                </a:moveTo>
                <a:lnTo>
                  <a:pt x="1884762" y="0"/>
                </a:lnTo>
                <a:lnTo>
                  <a:pt x="1884762" y="2200890"/>
                </a:lnTo>
                <a:lnTo>
                  <a:pt x="0" y="22008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5719" flipH="1">
            <a:off x="16478344" y="-394632"/>
            <a:ext cx="1720431" cy="1896266"/>
          </a:xfrm>
          <a:custGeom>
            <a:avLst/>
            <a:gdLst/>
            <a:ahLst/>
            <a:cxnLst/>
            <a:rect l="l" t="t" r="r" b="b"/>
            <a:pathLst>
              <a:path w="1720431" h="1896266">
                <a:moveTo>
                  <a:pt x="1720431" y="0"/>
                </a:moveTo>
                <a:lnTo>
                  <a:pt x="0" y="0"/>
                </a:lnTo>
                <a:lnTo>
                  <a:pt x="0" y="1896266"/>
                </a:lnTo>
                <a:lnTo>
                  <a:pt x="1720431" y="1896266"/>
                </a:lnTo>
                <a:lnTo>
                  <a:pt x="1720431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25865" flipH="1">
            <a:off x="16817833" y="5191745"/>
            <a:ext cx="1733998" cy="2543198"/>
          </a:xfrm>
          <a:custGeom>
            <a:avLst/>
            <a:gdLst/>
            <a:ahLst/>
            <a:cxnLst/>
            <a:rect l="l" t="t" r="r" b="b"/>
            <a:pathLst>
              <a:path w="1733998" h="2543198">
                <a:moveTo>
                  <a:pt x="1733998" y="0"/>
                </a:moveTo>
                <a:lnTo>
                  <a:pt x="0" y="0"/>
                </a:lnTo>
                <a:lnTo>
                  <a:pt x="0" y="2543198"/>
                </a:lnTo>
                <a:lnTo>
                  <a:pt x="1733998" y="2543198"/>
                </a:lnTo>
                <a:lnTo>
                  <a:pt x="1733998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917797" y="2220977"/>
            <a:ext cx="1456189" cy="2124414"/>
          </a:xfrm>
          <a:custGeom>
            <a:avLst/>
            <a:gdLst/>
            <a:ahLst/>
            <a:cxnLst/>
            <a:rect l="l" t="t" r="r" b="b"/>
            <a:pathLst>
              <a:path w="1456189" h="2124414">
                <a:moveTo>
                  <a:pt x="0" y="0"/>
                </a:moveTo>
                <a:lnTo>
                  <a:pt x="1456190" y="0"/>
                </a:lnTo>
                <a:lnTo>
                  <a:pt x="1456190" y="2124414"/>
                </a:lnTo>
                <a:lnTo>
                  <a:pt x="0" y="2124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2471471" y="-297143"/>
            <a:ext cx="2744012" cy="1701287"/>
          </a:xfrm>
          <a:custGeom>
            <a:avLst/>
            <a:gdLst/>
            <a:ahLst/>
            <a:cxnLst/>
            <a:rect l="l" t="t" r="r" b="b"/>
            <a:pathLst>
              <a:path w="2744012" h="1701287">
                <a:moveTo>
                  <a:pt x="2744012" y="0"/>
                </a:moveTo>
                <a:lnTo>
                  <a:pt x="0" y="0"/>
                </a:lnTo>
                <a:lnTo>
                  <a:pt x="0" y="1701287"/>
                </a:lnTo>
                <a:lnTo>
                  <a:pt x="2744012" y="1701287"/>
                </a:lnTo>
                <a:lnTo>
                  <a:pt x="2744012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72517" y="9081131"/>
            <a:ext cx="2744012" cy="1701287"/>
          </a:xfrm>
          <a:custGeom>
            <a:avLst/>
            <a:gdLst/>
            <a:ahLst/>
            <a:cxnLst/>
            <a:rect l="l" t="t" r="r" b="b"/>
            <a:pathLst>
              <a:path w="2744012" h="1701287">
                <a:moveTo>
                  <a:pt x="0" y="0"/>
                </a:moveTo>
                <a:lnTo>
                  <a:pt x="2744012" y="0"/>
                </a:lnTo>
                <a:lnTo>
                  <a:pt x="2744012" y="1701288"/>
                </a:lnTo>
                <a:lnTo>
                  <a:pt x="0" y="170128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38430">
            <a:off x="8364334" y="-197675"/>
            <a:ext cx="1559331" cy="1753849"/>
          </a:xfrm>
          <a:custGeom>
            <a:avLst/>
            <a:gdLst/>
            <a:ahLst/>
            <a:cxnLst/>
            <a:rect l="l" t="t" r="r" b="b"/>
            <a:pathLst>
              <a:path w="1559331" h="1753849">
                <a:moveTo>
                  <a:pt x="0" y="0"/>
                </a:moveTo>
                <a:lnTo>
                  <a:pt x="1559332" y="0"/>
                </a:lnTo>
                <a:lnTo>
                  <a:pt x="1559332" y="1753849"/>
                </a:lnTo>
                <a:lnTo>
                  <a:pt x="0" y="175384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90490" flipH="1">
            <a:off x="8364334" y="9184248"/>
            <a:ext cx="1559331" cy="1753849"/>
          </a:xfrm>
          <a:custGeom>
            <a:avLst/>
            <a:gdLst/>
            <a:ahLst/>
            <a:cxnLst/>
            <a:rect l="l" t="t" r="r" b="b"/>
            <a:pathLst>
              <a:path w="1559331" h="1753849">
                <a:moveTo>
                  <a:pt x="1559332" y="0"/>
                </a:moveTo>
                <a:lnTo>
                  <a:pt x="0" y="0"/>
                </a:lnTo>
                <a:lnTo>
                  <a:pt x="0" y="1753849"/>
                </a:lnTo>
                <a:lnTo>
                  <a:pt x="1559332" y="1753849"/>
                </a:lnTo>
                <a:lnTo>
                  <a:pt x="1559332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96645">
            <a:off x="5596333" y="-374206"/>
            <a:ext cx="2079501" cy="1720314"/>
          </a:xfrm>
          <a:custGeom>
            <a:avLst/>
            <a:gdLst/>
            <a:ahLst/>
            <a:cxnLst/>
            <a:rect l="l" t="t" r="r" b="b"/>
            <a:pathLst>
              <a:path w="2079501" h="1720314">
                <a:moveTo>
                  <a:pt x="0" y="0"/>
                </a:moveTo>
                <a:lnTo>
                  <a:pt x="2079501" y="0"/>
                </a:lnTo>
                <a:lnTo>
                  <a:pt x="2079501" y="1720314"/>
                </a:lnTo>
                <a:lnTo>
                  <a:pt x="0" y="172031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331016" flipH="1">
            <a:off x="10594130" y="8850516"/>
            <a:ext cx="2079501" cy="1720314"/>
          </a:xfrm>
          <a:custGeom>
            <a:avLst/>
            <a:gdLst/>
            <a:ahLst/>
            <a:cxnLst/>
            <a:rect l="l" t="t" r="r" b="b"/>
            <a:pathLst>
              <a:path w="2079501" h="1720314">
                <a:moveTo>
                  <a:pt x="2079501" y="0"/>
                </a:moveTo>
                <a:lnTo>
                  <a:pt x="0" y="0"/>
                </a:lnTo>
                <a:lnTo>
                  <a:pt x="0" y="1720314"/>
                </a:lnTo>
                <a:lnTo>
                  <a:pt x="2079501" y="1720314"/>
                </a:lnTo>
                <a:lnTo>
                  <a:pt x="2079501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8586" y="0"/>
                  </a:moveTo>
                  <a:lnTo>
                    <a:pt x="4266140" y="0"/>
                  </a:lnTo>
                  <a:cubicBezTo>
                    <a:pt x="4270882" y="0"/>
                    <a:pt x="4274726" y="3844"/>
                    <a:pt x="4274726" y="8586"/>
                  </a:cubicBezTo>
                  <a:lnTo>
                    <a:pt x="4274726" y="2158881"/>
                  </a:lnTo>
                  <a:cubicBezTo>
                    <a:pt x="4274726" y="2163623"/>
                    <a:pt x="4270882" y="2167467"/>
                    <a:pt x="4266140" y="2167467"/>
                  </a:cubicBezTo>
                  <a:lnTo>
                    <a:pt x="8586" y="2167467"/>
                  </a:lnTo>
                  <a:cubicBezTo>
                    <a:pt x="6309" y="2167467"/>
                    <a:pt x="4125" y="2166562"/>
                    <a:pt x="2515" y="2164952"/>
                  </a:cubicBezTo>
                  <a:cubicBezTo>
                    <a:pt x="905" y="2163342"/>
                    <a:pt x="0" y="2161158"/>
                    <a:pt x="0" y="2158881"/>
                  </a:cubicBezTo>
                  <a:lnTo>
                    <a:pt x="0" y="8586"/>
                  </a:lnTo>
                  <a:cubicBezTo>
                    <a:pt x="0" y="3844"/>
                    <a:pt x="3844" y="0"/>
                    <a:pt x="8586" y="0"/>
                  </a:cubicBezTo>
                  <a:close/>
                </a:path>
              </a:pathLst>
            </a:custGeom>
            <a:solidFill>
              <a:srgbClr val="51B17F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>
            <a:off x="5897880" y="5363928"/>
            <a:ext cx="6492240" cy="0"/>
          </a:xfrm>
          <a:prstGeom prst="line">
            <a:avLst/>
          </a:prstGeom>
          <a:ln w="95250" cap="rnd">
            <a:solidFill>
              <a:srgbClr val="0F2D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Freeform 24"/>
          <p:cNvSpPr/>
          <p:nvPr/>
        </p:nvSpPr>
        <p:spPr>
          <a:xfrm>
            <a:off x="1942871" y="6016672"/>
            <a:ext cx="1599566" cy="2293777"/>
          </a:xfrm>
          <a:custGeom>
            <a:avLst/>
            <a:gdLst/>
            <a:ahLst/>
            <a:cxnLst/>
            <a:rect l="l" t="t" r="r" b="b"/>
            <a:pathLst>
              <a:path w="1599566" h="2293777">
                <a:moveTo>
                  <a:pt x="0" y="0"/>
                </a:moveTo>
                <a:lnTo>
                  <a:pt x="1599566" y="0"/>
                </a:lnTo>
                <a:lnTo>
                  <a:pt x="1599566" y="2293777"/>
                </a:lnTo>
                <a:lnTo>
                  <a:pt x="0" y="2293777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048601" y="6321641"/>
            <a:ext cx="1683840" cy="1683840"/>
          </a:xfrm>
          <a:custGeom>
            <a:avLst/>
            <a:gdLst/>
            <a:ahLst/>
            <a:cxnLst/>
            <a:rect l="l" t="t" r="r" b="b"/>
            <a:pathLst>
              <a:path w="1683840" h="1683840">
                <a:moveTo>
                  <a:pt x="0" y="0"/>
                </a:moveTo>
                <a:lnTo>
                  <a:pt x="1683840" y="0"/>
                </a:lnTo>
                <a:lnTo>
                  <a:pt x="1683840" y="1683840"/>
                </a:lnTo>
                <a:lnTo>
                  <a:pt x="0" y="1683840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3563375" y="1498508"/>
            <a:ext cx="11161249" cy="1292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1"/>
              </a:lnSpc>
            </a:pPr>
            <a:r>
              <a:rPr lang="en-US" sz="7501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Tijd om te...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415457" y="2834780"/>
            <a:ext cx="18789444" cy="2028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58"/>
              </a:lnSpc>
            </a:pPr>
            <a:r>
              <a:rPr lang="en-US" sz="11827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BRAINSTORMEN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66603" y="6113063"/>
            <a:ext cx="10127714" cy="219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9"/>
              </a:lnSpc>
            </a:pP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Als je de </a:t>
            </a:r>
            <a:r>
              <a:rPr lang="en-US" sz="3113" spc="230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resultaten</a:t>
            </a: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13" spc="230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deelt</a:t>
            </a: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op social media, tag </a:t>
            </a:r>
            <a:r>
              <a:rPr lang="en-US" sz="3113" spc="230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gerust</a:t>
            </a: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13" spc="230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Clavis</a:t>
            </a: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13" spc="230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Uitgeverij</a:t>
            </a: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of de </a:t>
            </a:r>
            <a:r>
              <a:rPr lang="en-US" sz="3113" spc="230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schrijver</a:t>
            </a: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van het </a:t>
            </a:r>
            <a:r>
              <a:rPr lang="en-US" sz="3113" spc="230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boek</a:t>
            </a: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en </a:t>
            </a:r>
            <a:r>
              <a:rPr lang="en-US" sz="3113" spc="230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dit</a:t>
            </a: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13" spc="230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lesidee</a:t>
            </a: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@melanievandepeut. We </a:t>
            </a:r>
            <a:r>
              <a:rPr lang="en-US" sz="3113" spc="230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zijn</a:t>
            </a: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heel </a:t>
            </a:r>
            <a:r>
              <a:rPr lang="en-US" sz="3113" spc="230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benieuwd</a:t>
            </a: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13" spc="230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naar</a:t>
            </a: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13" spc="230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jullie</a:t>
            </a: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13" spc="230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resultaten</a:t>
            </a:r>
            <a:r>
              <a:rPr lang="en-US" sz="3113" spc="230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!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8376" y="460979"/>
            <a:ext cx="17479586" cy="9387751"/>
            <a:chOff x="0" y="0"/>
            <a:chExt cx="4603677" cy="2472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3677" cy="2472494"/>
            </a:xfrm>
            <a:custGeom>
              <a:avLst/>
              <a:gdLst/>
              <a:ahLst/>
              <a:cxnLst/>
              <a:rect l="l" t="t" r="r" b="b"/>
              <a:pathLst>
                <a:path w="4603677" h="2472494">
                  <a:moveTo>
                    <a:pt x="7972" y="0"/>
                  </a:moveTo>
                  <a:lnTo>
                    <a:pt x="4595705" y="0"/>
                  </a:lnTo>
                  <a:cubicBezTo>
                    <a:pt x="4597819" y="0"/>
                    <a:pt x="4599847" y="840"/>
                    <a:pt x="4601342" y="2335"/>
                  </a:cubicBezTo>
                  <a:cubicBezTo>
                    <a:pt x="4602837" y="3830"/>
                    <a:pt x="4603677" y="5858"/>
                    <a:pt x="4603677" y="7972"/>
                  </a:cubicBezTo>
                  <a:lnTo>
                    <a:pt x="4603677" y="2464522"/>
                  </a:lnTo>
                  <a:cubicBezTo>
                    <a:pt x="4603677" y="2468925"/>
                    <a:pt x="4600108" y="2472494"/>
                    <a:pt x="4595705" y="2472494"/>
                  </a:cubicBezTo>
                  <a:lnTo>
                    <a:pt x="7972" y="2472494"/>
                  </a:lnTo>
                  <a:cubicBezTo>
                    <a:pt x="3569" y="2472494"/>
                    <a:pt x="0" y="2468925"/>
                    <a:pt x="0" y="2464522"/>
                  </a:cubicBezTo>
                  <a:lnTo>
                    <a:pt x="0" y="7972"/>
                  </a:lnTo>
                  <a:cubicBezTo>
                    <a:pt x="0" y="3569"/>
                    <a:pt x="3569" y="0"/>
                    <a:pt x="7972" y="0"/>
                  </a:cubicBezTo>
                  <a:close/>
                </a:path>
              </a:pathLst>
            </a:custGeom>
            <a:solidFill>
              <a:srgbClr val="FFA36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3677" cy="2510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39765" y="1103247"/>
            <a:ext cx="1675208" cy="1635422"/>
          </a:xfrm>
          <a:custGeom>
            <a:avLst/>
            <a:gdLst/>
            <a:ahLst/>
            <a:cxnLst/>
            <a:rect l="l" t="t" r="r" b="b"/>
            <a:pathLst>
              <a:path w="1675208" h="1635422">
                <a:moveTo>
                  <a:pt x="0" y="0"/>
                </a:moveTo>
                <a:lnTo>
                  <a:pt x="1675209" y="0"/>
                </a:lnTo>
                <a:lnTo>
                  <a:pt x="1675209" y="1635422"/>
                </a:lnTo>
                <a:lnTo>
                  <a:pt x="0" y="1635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333089"/>
            <a:ext cx="2595950" cy="2639136"/>
          </a:xfrm>
          <a:custGeom>
            <a:avLst/>
            <a:gdLst/>
            <a:ahLst/>
            <a:cxnLst/>
            <a:rect l="l" t="t" r="r" b="b"/>
            <a:pathLst>
              <a:path w="2595950" h="2639136">
                <a:moveTo>
                  <a:pt x="0" y="0"/>
                </a:moveTo>
                <a:lnTo>
                  <a:pt x="2595950" y="0"/>
                </a:lnTo>
                <a:lnTo>
                  <a:pt x="2595950" y="2639136"/>
                </a:lnTo>
                <a:lnTo>
                  <a:pt x="0" y="2639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69402" y="3510331"/>
            <a:ext cx="2726071" cy="2221748"/>
          </a:xfrm>
          <a:custGeom>
            <a:avLst/>
            <a:gdLst/>
            <a:ahLst/>
            <a:cxnLst/>
            <a:rect l="l" t="t" r="r" b="b"/>
            <a:pathLst>
              <a:path w="2726071" h="2221748">
                <a:moveTo>
                  <a:pt x="0" y="0"/>
                </a:moveTo>
                <a:lnTo>
                  <a:pt x="2726071" y="0"/>
                </a:lnTo>
                <a:lnTo>
                  <a:pt x="2726071" y="2221749"/>
                </a:lnTo>
                <a:lnTo>
                  <a:pt x="0" y="22217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20540" y="2589257"/>
            <a:ext cx="1980382" cy="2839868"/>
          </a:xfrm>
          <a:custGeom>
            <a:avLst/>
            <a:gdLst/>
            <a:ahLst/>
            <a:cxnLst/>
            <a:rect l="l" t="t" r="r" b="b"/>
            <a:pathLst>
              <a:path w="1980382" h="2839868">
                <a:moveTo>
                  <a:pt x="0" y="0"/>
                </a:moveTo>
                <a:lnTo>
                  <a:pt x="1980382" y="0"/>
                </a:lnTo>
                <a:lnTo>
                  <a:pt x="1980382" y="2839868"/>
                </a:lnTo>
                <a:lnTo>
                  <a:pt x="0" y="28398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3966" y="7031850"/>
            <a:ext cx="3352531" cy="2363534"/>
          </a:xfrm>
          <a:custGeom>
            <a:avLst/>
            <a:gdLst/>
            <a:ahLst/>
            <a:cxnLst/>
            <a:rect l="l" t="t" r="r" b="b"/>
            <a:pathLst>
              <a:path w="3352531" h="2363534">
                <a:moveTo>
                  <a:pt x="0" y="0"/>
                </a:moveTo>
                <a:lnTo>
                  <a:pt x="3352531" y="0"/>
                </a:lnTo>
                <a:lnTo>
                  <a:pt x="3352531" y="2363535"/>
                </a:lnTo>
                <a:lnTo>
                  <a:pt x="0" y="2363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91342" y="2705501"/>
            <a:ext cx="2112921" cy="3088362"/>
          </a:xfrm>
          <a:custGeom>
            <a:avLst/>
            <a:gdLst/>
            <a:ahLst/>
            <a:cxnLst/>
            <a:rect l="l" t="t" r="r" b="b"/>
            <a:pathLst>
              <a:path w="2112921" h="3088362">
                <a:moveTo>
                  <a:pt x="0" y="0"/>
                </a:moveTo>
                <a:lnTo>
                  <a:pt x="2112920" y="0"/>
                </a:lnTo>
                <a:lnTo>
                  <a:pt x="2112920" y="3088362"/>
                </a:lnTo>
                <a:lnTo>
                  <a:pt x="0" y="30883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97" r="-179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49435" y="6672174"/>
            <a:ext cx="4025796" cy="2012898"/>
          </a:xfrm>
          <a:custGeom>
            <a:avLst/>
            <a:gdLst/>
            <a:ahLst/>
            <a:cxnLst/>
            <a:rect l="l" t="t" r="r" b="b"/>
            <a:pathLst>
              <a:path w="4025796" h="2012898">
                <a:moveTo>
                  <a:pt x="0" y="0"/>
                </a:moveTo>
                <a:lnTo>
                  <a:pt x="4025796" y="0"/>
                </a:lnTo>
                <a:lnTo>
                  <a:pt x="4025796" y="2012898"/>
                </a:lnTo>
                <a:lnTo>
                  <a:pt x="0" y="20128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78173" y="3683598"/>
            <a:ext cx="3684519" cy="1326427"/>
          </a:xfrm>
          <a:custGeom>
            <a:avLst/>
            <a:gdLst/>
            <a:ahLst/>
            <a:cxnLst/>
            <a:rect l="l" t="t" r="r" b="b"/>
            <a:pathLst>
              <a:path w="3684519" h="1326427">
                <a:moveTo>
                  <a:pt x="0" y="0"/>
                </a:moveTo>
                <a:lnTo>
                  <a:pt x="3684519" y="0"/>
                </a:lnTo>
                <a:lnTo>
                  <a:pt x="3684519" y="1326427"/>
                </a:lnTo>
                <a:lnTo>
                  <a:pt x="0" y="13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763773" y="7031850"/>
            <a:ext cx="1198918" cy="1333984"/>
          </a:xfrm>
          <a:custGeom>
            <a:avLst/>
            <a:gdLst/>
            <a:ahLst/>
            <a:cxnLst/>
            <a:rect l="l" t="t" r="r" b="b"/>
            <a:pathLst>
              <a:path w="1198918" h="1333984">
                <a:moveTo>
                  <a:pt x="0" y="0"/>
                </a:moveTo>
                <a:lnTo>
                  <a:pt x="1198919" y="0"/>
                </a:lnTo>
                <a:lnTo>
                  <a:pt x="1198919" y="1333984"/>
                </a:lnTo>
                <a:lnTo>
                  <a:pt x="0" y="1333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24277" y="6264581"/>
            <a:ext cx="3047049" cy="2338610"/>
          </a:xfrm>
          <a:custGeom>
            <a:avLst/>
            <a:gdLst/>
            <a:ahLst/>
            <a:cxnLst/>
            <a:rect l="l" t="t" r="r" b="b"/>
            <a:pathLst>
              <a:path w="3047049" h="2338610">
                <a:moveTo>
                  <a:pt x="0" y="0"/>
                </a:moveTo>
                <a:lnTo>
                  <a:pt x="3047050" y="0"/>
                </a:lnTo>
                <a:lnTo>
                  <a:pt x="3047050" y="2338610"/>
                </a:lnTo>
                <a:lnTo>
                  <a:pt x="0" y="233861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87526">
            <a:off x="9542802" y="6856992"/>
            <a:ext cx="2350967" cy="2517769"/>
          </a:xfrm>
          <a:custGeom>
            <a:avLst/>
            <a:gdLst/>
            <a:ahLst/>
            <a:cxnLst/>
            <a:rect l="l" t="t" r="r" b="b"/>
            <a:pathLst>
              <a:path w="2350967" h="2517769">
                <a:moveTo>
                  <a:pt x="0" y="0"/>
                </a:moveTo>
                <a:lnTo>
                  <a:pt x="2350966" y="0"/>
                </a:lnTo>
                <a:lnTo>
                  <a:pt x="2350966" y="2517769"/>
                </a:lnTo>
                <a:lnTo>
                  <a:pt x="0" y="25177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630232" y="1081208"/>
            <a:ext cx="14389660" cy="150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14"/>
              </a:lnSpc>
            </a:pPr>
            <a:r>
              <a:rPr lang="en-US" sz="8796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Alles om je heen is ontworpen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26529" y="2705501"/>
            <a:ext cx="1776889" cy="48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3181" spc="235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Schilder</a:t>
            </a:r>
            <a:endParaRPr lang="en-US" sz="3181" spc="235" dirty="0">
              <a:solidFill>
                <a:srgbClr val="FCF8E8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253919" y="2589257"/>
            <a:ext cx="2957036" cy="48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3181" spc="235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Beeldhouwer</a:t>
            </a:r>
            <a:endParaRPr lang="en-US" sz="3181" spc="235" dirty="0">
              <a:solidFill>
                <a:srgbClr val="FCF8E8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210956" y="5472944"/>
            <a:ext cx="2964738" cy="956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3181" spc="235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Grafisch</a:t>
            </a:r>
            <a:r>
              <a:rPr lang="en-US" sz="3181" spc="235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ontwerper</a:t>
            </a:r>
            <a:endParaRPr lang="en-US" sz="3181" spc="235" dirty="0">
              <a:solidFill>
                <a:srgbClr val="FCF8E8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053288" y="2945647"/>
            <a:ext cx="3684519" cy="48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3181" spc="235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Vormgever</a:t>
            </a:r>
            <a:endParaRPr lang="en-US" sz="3181" spc="235" dirty="0">
              <a:solidFill>
                <a:srgbClr val="F5F1DC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21" name="TextBox 21"/>
          <p:cNvSpPr txBox="1"/>
          <p:nvPr/>
        </p:nvSpPr>
        <p:spPr>
          <a:xfrm rot="5336949">
            <a:off x="13678335" y="4613074"/>
            <a:ext cx="7492397" cy="48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3181" spc="235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Industrieel</a:t>
            </a:r>
            <a:r>
              <a:rPr lang="en-US" sz="3181" spc="235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Ontwerper</a:t>
            </a:r>
            <a:endParaRPr lang="en-US" sz="3181" spc="235" dirty="0">
              <a:solidFill>
                <a:srgbClr val="F5F1DC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50409" y="6323666"/>
            <a:ext cx="3352531" cy="48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3181" spc="235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Architect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44033" y="8923197"/>
            <a:ext cx="4499967" cy="48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3181" spc="235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Binnenhuisarchitect</a:t>
            </a:r>
            <a:endParaRPr lang="en-US" sz="3181" spc="235" dirty="0">
              <a:solidFill>
                <a:srgbClr val="F5F1DC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053288" y="5635585"/>
            <a:ext cx="4382892" cy="79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5"/>
              </a:lnSpc>
            </a:pPr>
            <a:r>
              <a:rPr lang="en-US" sz="2617" spc="193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Hovenier</a:t>
            </a:r>
            <a:r>
              <a:rPr lang="en-US" sz="2617" spc="193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of</a:t>
            </a:r>
          </a:p>
          <a:p>
            <a:pPr algn="ctr">
              <a:lnSpc>
                <a:spcPts val="3115"/>
              </a:lnSpc>
              <a:spcBef>
                <a:spcPct val="0"/>
              </a:spcBef>
            </a:pPr>
            <a:r>
              <a:rPr lang="en-US" sz="2617" spc="193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landschapsarchitect</a:t>
            </a:r>
            <a:endParaRPr lang="en-US" sz="2617" spc="193" dirty="0">
              <a:solidFill>
                <a:srgbClr val="F5F1DC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721337" y="8717491"/>
            <a:ext cx="6236625" cy="90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5"/>
              </a:lnSpc>
            </a:pPr>
            <a:r>
              <a:rPr lang="en-US" sz="3021" spc="223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Verkeerskundige</a:t>
            </a:r>
            <a:r>
              <a:rPr lang="en-US" sz="3021" spc="223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of </a:t>
            </a:r>
            <a:r>
              <a:rPr lang="en-US" sz="3021" spc="223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Civiel</a:t>
            </a:r>
            <a:r>
              <a:rPr lang="en-US" sz="3021" spc="223" dirty="0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 </a:t>
            </a:r>
          </a:p>
          <a:p>
            <a:pPr algn="ctr">
              <a:lnSpc>
                <a:spcPts val="3595"/>
              </a:lnSpc>
              <a:spcBef>
                <a:spcPct val="0"/>
              </a:spcBef>
            </a:pPr>
            <a:r>
              <a:rPr lang="en-US" sz="3021" spc="223" dirty="0" err="1">
                <a:solidFill>
                  <a:srgbClr val="F5F1DC"/>
                </a:solidFill>
                <a:latin typeface="Hero"/>
                <a:ea typeface="Hero"/>
                <a:cs typeface="Hero"/>
                <a:sym typeface="Hero"/>
              </a:rPr>
              <a:t>Ingenieur</a:t>
            </a:r>
            <a:endParaRPr lang="en-US" sz="3021" spc="223" dirty="0">
              <a:solidFill>
                <a:srgbClr val="F5F1DC"/>
              </a:solidFill>
              <a:latin typeface="Hero"/>
              <a:ea typeface="Hero"/>
              <a:cs typeface="Hero"/>
              <a:sym typeface="He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5561" y="612358"/>
            <a:ext cx="17093536" cy="8700801"/>
            <a:chOff x="0" y="0"/>
            <a:chExt cx="4502001" cy="2291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2001" cy="2291569"/>
            </a:xfrm>
            <a:custGeom>
              <a:avLst/>
              <a:gdLst/>
              <a:ahLst/>
              <a:cxnLst/>
              <a:rect l="l" t="t" r="r" b="b"/>
              <a:pathLst>
                <a:path w="4502001" h="2291569">
                  <a:moveTo>
                    <a:pt x="8152" y="0"/>
                  </a:moveTo>
                  <a:lnTo>
                    <a:pt x="4493849" y="0"/>
                  </a:lnTo>
                  <a:cubicBezTo>
                    <a:pt x="4496011" y="0"/>
                    <a:pt x="4498084" y="859"/>
                    <a:pt x="4499613" y="2388"/>
                  </a:cubicBezTo>
                  <a:cubicBezTo>
                    <a:pt x="4501142" y="3917"/>
                    <a:pt x="4502001" y="5990"/>
                    <a:pt x="4502001" y="8152"/>
                  </a:cubicBezTo>
                  <a:lnTo>
                    <a:pt x="4502001" y="2283417"/>
                  </a:lnTo>
                  <a:cubicBezTo>
                    <a:pt x="4502001" y="2285579"/>
                    <a:pt x="4501142" y="2287652"/>
                    <a:pt x="4499613" y="2289181"/>
                  </a:cubicBezTo>
                  <a:cubicBezTo>
                    <a:pt x="4498084" y="2290710"/>
                    <a:pt x="4496011" y="2291569"/>
                    <a:pt x="4493849" y="2291569"/>
                  </a:cubicBezTo>
                  <a:lnTo>
                    <a:pt x="8152" y="2291569"/>
                  </a:lnTo>
                  <a:cubicBezTo>
                    <a:pt x="5990" y="2291569"/>
                    <a:pt x="3917" y="2290710"/>
                    <a:pt x="2388" y="2289181"/>
                  </a:cubicBezTo>
                  <a:cubicBezTo>
                    <a:pt x="859" y="2287652"/>
                    <a:pt x="0" y="2285579"/>
                    <a:pt x="0" y="2283417"/>
                  </a:cubicBezTo>
                  <a:lnTo>
                    <a:pt x="0" y="8152"/>
                  </a:lnTo>
                  <a:cubicBezTo>
                    <a:pt x="0" y="5990"/>
                    <a:pt x="859" y="3917"/>
                    <a:pt x="2388" y="2388"/>
                  </a:cubicBezTo>
                  <a:cubicBezTo>
                    <a:pt x="3917" y="859"/>
                    <a:pt x="5990" y="0"/>
                    <a:pt x="8152" y="0"/>
                  </a:cubicBezTo>
                  <a:close/>
                </a:path>
              </a:pathLst>
            </a:custGeom>
            <a:solidFill>
              <a:srgbClr val="5189C5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02001" cy="232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033220" y="4143240"/>
            <a:ext cx="3980614" cy="3980614"/>
          </a:xfrm>
          <a:custGeom>
            <a:avLst/>
            <a:gdLst/>
            <a:ahLst/>
            <a:cxnLst/>
            <a:rect l="l" t="t" r="r" b="b"/>
            <a:pathLst>
              <a:path w="3980614" h="3980614">
                <a:moveTo>
                  <a:pt x="0" y="0"/>
                </a:moveTo>
                <a:lnTo>
                  <a:pt x="3980614" y="0"/>
                </a:lnTo>
                <a:lnTo>
                  <a:pt x="3980614" y="3980615"/>
                </a:lnTo>
                <a:lnTo>
                  <a:pt x="0" y="3980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4021339"/>
            <a:ext cx="4224417" cy="4224417"/>
          </a:xfrm>
          <a:custGeom>
            <a:avLst/>
            <a:gdLst/>
            <a:ahLst/>
            <a:cxnLst/>
            <a:rect l="l" t="t" r="r" b="b"/>
            <a:pathLst>
              <a:path w="4224417" h="4224417">
                <a:moveTo>
                  <a:pt x="0" y="0"/>
                </a:moveTo>
                <a:lnTo>
                  <a:pt x="4224417" y="0"/>
                </a:lnTo>
                <a:lnTo>
                  <a:pt x="4224417" y="4224417"/>
                </a:lnTo>
                <a:lnTo>
                  <a:pt x="0" y="42244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60168" y="665116"/>
            <a:ext cx="15004322" cy="1111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999"/>
              </a:lnSpc>
            </a:pPr>
            <a:r>
              <a:rPr lang="en-US" sz="3999" spc="295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Maar wie ontwerpt hele steden, wijken of gebieden?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40893" y="2576200"/>
            <a:ext cx="10650316" cy="125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63"/>
              </a:lnSpc>
            </a:pPr>
            <a:r>
              <a:rPr lang="en-US" sz="7330" dirty="0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STEDENBOUWKUNDIGEN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34803" y="1892599"/>
            <a:ext cx="7556406" cy="82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49"/>
              </a:lnSpc>
            </a:pPr>
            <a:r>
              <a:rPr lang="en-US" sz="4749" dirty="0">
                <a:solidFill>
                  <a:srgbClr val="FFA361"/>
                </a:solidFill>
                <a:latin typeface="Lilita One"/>
                <a:ea typeface="Lilita One"/>
                <a:cs typeface="Lilita One"/>
                <a:sym typeface="Lilita One"/>
              </a:rPr>
              <a:t>JULLIE WORDEN....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78655" y="4146226"/>
            <a:ext cx="6730690" cy="3433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3"/>
              </a:lnSpc>
            </a:pPr>
            <a:r>
              <a:rPr lang="en-US" sz="2797" spc="206" dirty="0" err="1">
                <a:solidFill>
                  <a:srgbClr val="FCF8E8"/>
                </a:solidFill>
                <a:latin typeface="Hero Bold"/>
                <a:ea typeface="Hero Bold"/>
                <a:cs typeface="Hero Bold"/>
                <a:sym typeface="Hero Bold"/>
              </a:rPr>
              <a:t>Opdracht</a:t>
            </a:r>
            <a:r>
              <a:rPr lang="en-US" sz="2797" spc="206" dirty="0">
                <a:solidFill>
                  <a:srgbClr val="FCF8E8"/>
                </a:solidFill>
                <a:latin typeface="Hero Bold"/>
                <a:ea typeface="Hero Bold"/>
                <a:cs typeface="Hero Bold"/>
                <a:sym typeface="Hero Bold"/>
              </a:rPr>
              <a:t>:</a:t>
            </a:r>
          </a:p>
          <a:p>
            <a:pPr algn="ctr">
              <a:lnSpc>
                <a:spcPts val="6993"/>
              </a:lnSpc>
            </a:pPr>
            <a:r>
              <a:rPr lang="en-US" sz="2797" spc="206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Bedenk</a:t>
            </a:r>
            <a:r>
              <a:rPr lang="en-US" sz="2797" spc="206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in </a:t>
            </a:r>
            <a:r>
              <a:rPr lang="en-US" sz="2797" spc="206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vijf</a:t>
            </a:r>
            <a:r>
              <a:rPr lang="en-US" sz="2797" spc="206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7" spc="206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minuten</a:t>
            </a:r>
            <a:r>
              <a:rPr lang="en-US" sz="2797" spc="206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7" spc="206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een</a:t>
            </a:r>
            <a:r>
              <a:rPr lang="en-US" sz="2797" spc="206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naam</a:t>
            </a:r>
          </a:p>
          <a:p>
            <a:pPr algn="ctr">
              <a:lnSpc>
                <a:spcPts val="6993"/>
              </a:lnSpc>
            </a:pPr>
            <a:r>
              <a:rPr lang="en-US" sz="2797" spc="206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(en </a:t>
            </a:r>
            <a:r>
              <a:rPr lang="en-US" sz="2797" spc="206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eventueel</a:t>
            </a:r>
            <a:r>
              <a:rPr lang="en-US" sz="2797" spc="206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logo) </a:t>
            </a:r>
            <a:r>
              <a:rPr lang="en-US" sz="2797" spc="206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voor</a:t>
            </a:r>
            <a:r>
              <a:rPr lang="en-US" sz="2797" spc="206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7" spc="206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jullie</a:t>
            </a:r>
            <a:endParaRPr lang="en-US" sz="2797" spc="206" dirty="0">
              <a:solidFill>
                <a:srgbClr val="FCF8E8"/>
              </a:solidFill>
              <a:latin typeface="Hero"/>
              <a:ea typeface="Hero"/>
              <a:cs typeface="Hero"/>
              <a:sym typeface="Hero"/>
            </a:endParaRPr>
          </a:p>
          <a:p>
            <a:pPr algn="ctr">
              <a:lnSpc>
                <a:spcPts val="6993"/>
              </a:lnSpc>
            </a:pPr>
            <a:r>
              <a:rPr lang="en-US" sz="2797" spc="206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Stedenbouwkundig</a:t>
            </a:r>
            <a:r>
              <a:rPr lang="en-US" sz="2797" spc="206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Bureau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9578" y="441832"/>
            <a:ext cx="17266364" cy="8959343"/>
            <a:chOff x="0" y="0"/>
            <a:chExt cx="4547520" cy="23596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7520" cy="2359662"/>
            </a:xfrm>
            <a:custGeom>
              <a:avLst/>
              <a:gdLst/>
              <a:ahLst/>
              <a:cxnLst/>
              <a:rect l="l" t="t" r="r" b="b"/>
              <a:pathLst>
                <a:path w="4547520" h="2359662">
                  <a:moveTo>
                    <a:pt x="8071" y="0"/>
                  </a:moveTo>
                  <a:lnTo>
                    <a:pt x="4539449" y="0"/>
                  </a:lnTo>
                  <a:cubicBezTo>
                    <a:pt x="4543906" y="0"/>
                    <a:pt x="4547520" y="3613"/>
                    <a:pt x="4547520" y="8071"/>
                  </a:cubicBezTo>
                  <a:lnTo>
                    <a:pt x="4547520" y="2351592"/>
                  </a:lnTo>
                  <a:cubicBezTo>
                    <a:pt x="4547520" y="2353732"/>
                    <a:pt x="4546669" y="2355785"/>
                    <a:pt x="4545156" y="2357299"/>
                  </a:cubicBezTo>
                  <a:cubicBezTo>
                    <a:pt x="4543642" y="2358812"/>
                    <a:pt x="4541589" y="2359662"/>
                    <a:pt x="4539449" y="2359662"/>
                  </a:cubicBezTo>
                  <a:lnTo>
                    <a:pt x="8071" y="2359662"/>
                  </a:lnTo>
                  <a:cubicBezTo>
                    <a:pt x="5930" y="2359662"/>
                    <a:pt x="3877" y="2358812"/>
                    <a:pt x="2364" y="2357299"/>
                  </a:cubicBezTo>
                  <a:cubicBezTo>
                    <a:pt x="850" y="2355785"/>
                    <a:pt x="0" y="2353732"/>
                    <a:pt x="0" y="2351592"/>
                  </a:cubicBezTo>
                  <a:lnTo>
                    <a:pt x="0" y="8071"/>
                  </a:lnTo>
                  <a:cubicBezTo>
                    <a:pt x="0" y="5930"/>
                    <a:pt x="850" y="3877"/>
                    <a:pt x="2364" y="2364"/>
                  </a:cubicBezTo>
                  <a:cubicBezTo>
                    <a:pt x="3877" y="850"/>
                    <a:pt x="5930" y="0"/>
                    <a:pt x="8071" y="0"/>
                  </a:cubicBezTo>
                  <a:close/>
                </a:path>
              </a:pathLst>
            </a:custGeom>
            <a:solidFill>
              <a:srgbClr val="51B17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7520" cy="2397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792976" flipH="1">
            <a:off x="14644287" y="418592"/>
            <a:ext cx="2647334" cy="1838694"/>
          </a:xfrm>
          <a:custGeom>
            <a:avLst/>
            <a:gdLst/>
            <a:ahLst/>
            <a:cxnLst/>
            <a:rect l="l" t="t" r="r" b="b"/>
            <a:pathLst>
              <a:path w="2647334" h="1838694">
                <a:moveTo>
                  <a:pt x="2647334" y="0"/>
                </a:moveTo>
                <a:lnTo>
                  <a:pt x="0" y="0"/>
                </a:lnTo>
                <a:lnTo>
                  <a:pt x="0" y="1838694"/>
                </a:lnTo>
                <a:lnTo>
                  <a:pt x="2647334" y="1838694"/>
                </a:lnTo>
                <a:lnTo>
                  <a:pt x="26473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7724" y="1689596"/>
            <a:ext cx="2392450" cy="2392450"/>
          </a:xfrm>
          <a:custGeom>
            <a:avLst/>
            <a:gdLst/>
            <a:ahLst/>
            <a:cxnLst/>
            <a:rect l="l" t="t" r="r" b="b"/>
            <a:pathLst>
              <a:path w="2392450" h="2392450">
                <a:moveTo>
                  <a:pt x="0" y="0"/>
                </a:moveTo>
                <a:lnTo>
                  <a:pt x="2392449" y="0"/>
                </a:lnTo>
                <a:lnTo>
                  <a:pt x="2392449" y="2392450"/>
                </a:lnTo>
                <a:lnTo>
                  <a:pt x="0" y="23924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6401" y="5263209"/>
            <a:ext cx="4684883" cy="2628286"/>
          </a:xfrm>
          <a:custGeom>
            <a:avLst/>
            <a:gdLst/>
            <a:ahLst/>
            <a:cxnLst/>
            <a:rect l="l" t="t" r="r" b="b"/>
            <a:pathLst>
              <a:path w="4684883" h="2628286">
                <a:moveTo>
                  <a:pt x="0" y="0"/>
                </a:moveTo>
                <a:lnTo>
                  <a:pt x="4684882" y="0"/>
                </a:lnTo>
                <a:lnTo>
                  <a:pt x="4684882" y="2628286"/>
                </a:lnTo>
                <a:lnTo>
                  <a:pt x="0" y="2628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33350" cap="sq">
            <a:solidFill>
              <a:srgbClr val="F5F1DC"/>
            </a:solidFill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1497743" y="2689924"/>
            <a:ext cx="5942831" cy="5146569"/>
          </a:xfrm>
          <a:custGeom>
            <a:avLst/>
            <a:gdLst/>
            <a:ahLst/>
            <a:cxnLst/>
            <a:rect l="l" t="t" r="r" b="b"/>
            <a:pathLst>
              <a:path w="5942831" h="5146569">
                <a:moveTo>
                  <a:pt x="0" y="0"/>
                </a:moveTo>
                <a:lnTo>
                  <a:pt x="5942830" y="0"/>
                </a:lnTo>
                <a:lnTo>
                  <a:pt x="5942830" y="5146570"/>
                </a:lnTo>
                <a:lnTo>
                  <a:pt x="0" y="51465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18842" y="885825"/>
            <a:ext cx="10650316" cy="385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63"/>
              </a:lnSpc>
            </a:pPr>
            <a:r>
              <a:rPr lang="en-US" sz="7330" dirty="0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WAT STEDENBOUWKUNDIGEN MOETEN WETEN...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301759"/>
            <a:ext cx="15620489" cy="956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3181" spc="235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Behoefteonderzoek</a:t>
            </a:r>
            <a:r>
              <a:rPr lang="en-US" sz="3181" spc="235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: wat </a:t>
            </a:r>
            <a:r>
              <a:rPr lang="en-US" sz="3181" spc="235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hebben</a:t>
            </a:r>
            <a:r>
              <a:rPr lang="en-US" sz="3181" spc="235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de </a:t>
            </a:r>
            <a:r>
              <a:rPr lang="en-US" sz="3181" spc="235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mensen</a:t>
            </a:r>
            <a:r>
              <a:rPr lang="en-US" sz="3181" spc="235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die in het </a:t>
            </a:r>
            <a:r>
              <a:rPr lang="en-US" sz="3181" spc="235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gebied</a:t>
            </a:r>
            <a:r>
              <a:rPr lang="en-US" sz="3181" spc="235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gaan</a:t>
            </a:r>
            <a:r>
              <a:rPr lang="en-US" sz="3181" spc="235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wonen</a:t>
            </a:r>
            <a:r>
              <a:rPr lang="en-US" sz="3181" spc="235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dat</a:t>
            </a:r>
            <a:r>
              <a:rPr lang="en-US" sz="3181" spc="235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jullie</a:t>
            </a:r>
            <a:r>
              <a:rPr lang="en-US" sz="3181" spc="235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gaan</a:t>
            </a:r>
            <a:r>
              <a:rPr lang="en-US" sz="3181" spc="235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ontwerpen</a:t>
            </a:r>
            <a:r>
              <a:rPr lang="en-US" sz="3181" spc="235" dirty="0">
                <a:solidFill>
                  <a:srgbClr val="FCF8E8"/>
                </a:solidFill>
                <a:latin typeface="Hero"/>
                <a:ea typeface="Hero"/>
                <a:cs typeface="Hero"/>
                <a:sym typeface="Hero"/>
              </a:rPr>
              <a:t> NODIG?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9578" y="4902226"/>
            <a:ext cx="6673324" cy="35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5"/>
              </a:lnSpc>
              <a:spcBef>
                <a:spcPct val="0"/>
              </a:spcBef>
            </a:pPr>
            <a:r>
              <a:rPr lang="en-US" sz="2281" spc="168" dirty="0">
                <a:solidFill>
                  <a:srgbClr val="000000"/>
                </a:solidFill>
                <a:latin typeface="Hero"/>
                <a:ea typeface="Hero"/>
                <a:cs typeface="Hero"/>
                <a:sym typeface="Hero"/>
              </a:rPr>
              <a:t>Abraham Maslow (1908-1970)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42185" y="5428999"/>
            <a:ext cx="8444354" cy="2027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0"/>
              </a:lnSpc>
            </a:pPr>
            <a:r>
              <a:rPr lang="en-US" sz="3378" spc="249" dirty="0">
                <a:solidFill>
                  <a:srgbClr val="FCE9CF"/>
                </a:solidFill>
                <a:latin typeface="Hero Bold"/>
                <a:ea typeface="Hero Bold"/>
                <a:cs typeface="Hero Bold"/>
                <a:sym typeface="Hero Bold"/>
              </a:rPr>
              <a:t>De </a:t>
            </a:r>
          </a:p>
          <a:p>
            <a:pPr algn="ctr">
              <a:lnSpc>
                <a:spcPts val="4020"/>
              </a:lnSpc>
            </a:pPr>
            <a:r>
              <a:rPr lang="en-US" sz="3378" spc="249" dirty="0" err="1">
                <a:solidFill>
                  <a:srgbClr val="FCE9CF"/>
                </a:solidFill>
                <a:latin typeface="Hero Bold"/>
                <a:ea typeface="Hero Bold"/>
                <a:cs typeface="Hero Bold"/>
                <a:sym typeface="Hero Bold"/>
              </a:rPr>
              <a:t>Behoefte</a:t>
            </a:r>
            <a:r>
              <a:rPr lang="en-US" sz="3378" spc="249" dirty="0">
                <a:solidFill>
                  <a:srgbClr val="FCE9CF"/>
                </a:solidFill>
                <a:latin typeface="Hero Bold"/>
                <a:ea typeface="Hero Bold"/>
                <a:cs typeface="Hero Bold"/>
                <a:sym typeface="Hero Bold"/>
              </a:rPr>
              <a:t> </a:t>
            </a:r>
            <a:r>
              <a:rPr lang="en-US" sz="3378" spc="249" dirty="0" err="1">
                <a:solidFill>
                  <a:srgbClr val="FCE9CF"/>
                </a:solidFill>
                <a:latin typeface="Hero Bold"/>
                <a:ea typeface="Hero Bold"/>
                <a:cs typeface="Hero Bold"/>
                <a:sym typeface="Hero Bold"/>
              </a:rPr>
              <a:t>Driehoek</a:t>
            </a:r>
            <a:endParaRPr lang="en-US" sz="3378" spc="249" dirty="0">
              <a:solidFill>
                <a:srgbClr val="FCE9CF"/>
              </a:solidFill>
              <a:latin typeface="Hero Bold"/>
              <a:ea typeface="Hero Bold"/>
              <a:cs typeface="Hero Bold"/>
              <a:sym typeface="Hero Bold"/>
            </a:endParaRPr>
          </a:p>
          <a:p>
            <a:pPr algn="ctr">
              <a:lnSpc>
                <a:spcPts val="4020"/>
              </a:lnSpc>
            </a:pPr>
            <a:r>
              <a:rPr lang="en-US" sz="3378" spc="249" dirty="0">
                <a:solidFill>
                  <a:srgbClr val="FCE9CF"/>
                </a:solidFill>
                <a:latin typeface="Hero Bold"/>
                <a:ea typeface="Hero Bold"/>
                <a:cs typeface="Hero Bold"/>
                <a:sym typeface="Hero Bold"/>
              </a:rPr>
              <a:t>van </a:t>
            </a:r>
          </a:p>
          <a:p>
            <a:pPr algn="ctr">
              <a:lnSpc>
                <a:spcPts val="4020"/>
              </a:lnSpc>
              <a:spcBef>
                <a:spcPct val="0"/>
              </a:spcBef>
            </a:pPr>
            <a:r>
              <a:rPr lang="en-US" sz="3378" spc="249" dirty="0">
                <a:solidFill>
                  <a:srgbClr val="FCE9CF"/>
                </a:solidFill>
                <a:latin typeface="Hero Bold"/>
                <a:ea typeface="Hero Bold"/>
                <a:cs typeface="Hero Bold"/>
                <a:sym typeface="Hero Bold"/>
              </a:rPr>
              <a:t>Maslow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59757"/>
            <a:ext cx="18288000" cy="1835007"/>
            <a:chOff x="0" y="0"/>
            <a:chExt cx="4816593" cy="4832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83294"/>
            </a:xfrm>
            <a:custGeom>
              <a:avLst/>
              <a:gdLst/>
              <a:ahLst/>
              <a:cxnLst/>
              <a:rect l="l" t="t" r="r" b="b"/>
              <a:pathLst>
                <a:path w="4816592" h="483294">
                  <a:moveTo>
                    <a:pt x="0" y="0"/>
                  </a:moveTo>
                  <a:lnTo>
                    <a:pt x="4816592" y="0"/>
                  </a:lnTo>
                  <a:lnTo>
                    <a:pt x="4816592" y="483294"/>
                  </a:lnTo>
                  <a:lnTo>
                    <a:pt x="0" y="483294"/>
                  </a:lnTo>
                  <a:close/>
                </a:path>
              </a:pathLst>
            </a:custGeom>
            <a:solidFill>
              <a:srgbClr val="FFCC0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521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633398" y="4844505"/>
            <a:ext cx="3224974" cy="4114800"/>
          </a:xfrm>
          <a:custGeom>
            <a:avLst/>
            <a:gdLst/>
            <a:ahLst/>
            <a:cxnLst/>
            <a:rect l="l" t="t" r="r" b="b"/>
            <a:pathLst>
              <a:path w="3224974" h="4114800">
                <a:moveTo>
                  <a:pt x="0" y="0"/>
                </a:moveTo>
                <a:lnTo>
                  <a:pt x="3224974" y="0"/>
                </a:lnTo>
                <a:lnTo>
                  <a:pt x="32249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0868" y="209827"/>
            <a:ext cx="15676670" cy="154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36429" lvl="1" indent="-968214" algn="l">
              <a:lnSpc>
                <a:spcPts val="12556"/>
              </a:lnSpc>
              <a:buAutoNum type="arabicPeriod"/>
            </a:pPr>
            <a:r>
              <a:rPr lang="en-US" sz="8969">
                <a:solidFill>
                  <a:srgbClr val="FFCC00"/>
                </a:solidFill>
                <a:latin typeface="Lilita One"/>
                <a:ea typeface="Lilita One"/>
                <a:cs typeface="Lilita One"/>
                <a:sym typeface="Lilita One"/>
              </a:rPr>
              <a:t>LICHAMELIJKE BEHOEFTEN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20849" y="8216186"/>
            <a:ext cx="13396690" cy="912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8"/>
              </a:lnSpc>
            </a:pPr>
            <a:r>
              <a:rPr lang="en-US" sz="2966" spc="219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Valt</a:t>
            </a:r>
            <a:r>
              <a:rPr lang="en-US" sz="2966" spc="219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 je op </a:t>
            </a:r>
            <a:r>
              <a:rPr lang="en-US" sz="2966" spc="219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dat</a:t>
            </a:r>
            <a:r>
              <a:rPr lang="en-US" sz="2966" spc="219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 de </a:t>
            </a:r>
            <a:r>
              <a:rPr lang="en-US" sz="2966" spc="219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driehoek</a:t>
            </a:r>
            <a:r>
              <a:rPr lang="en-US" sz="2966" spc="219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 van breed </a:t>
            </a:r>
            <a:r>
              <a:rPr lang="en-US" sz="2966" spc="219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naar</a:t>
            </a:r>
            <a:r>
              <a:rPr lang="en-US" sz="2966" spc="219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 </a:t>
            </a:r>
          </a:p>
          <a:p>
            <a:pPr algn="l">
              <a:lnSpc>
                <a:spcPts val="3648"/>
              </a:lnSpc>
            </a:pPr>
            <a:r>
              <a:rPr lang="en-US" sz="2966" spc="219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smal</a:t>
            </a:r>
            <a:r>
              <a:rPr lang="en-US" sz="2966" spc="219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966" spc="219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loopt</a:t>
            </a:r>
            <a:r>
              <a:rPr lang="en-US" sz="2966" spc="219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? </a:t>
            </a:r>
            <a:r>
              <a:rPr lang="en-US" sz="2966" spc="219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Waarom</a:t>
            </a:r>
            <a:r>
              <a:rPr lang="en-US" sz="2966" spc="219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966" spc="219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zou</a:t>
            </a:r>
            <a:r>
              <a:rPr lang="en-US" sz="2966" spc="219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966" spc="219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dat</a:t>
            </a:r>
            <a:r>
              <a:rPr lang="en-US" sz="2966" spc="219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966" spc="219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zijn</a:t>
            </a:r>
            <a:r>
              <a:rPr lang="en-US" sz="2966" spc="219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953932"/>
            <a:ext cx="1217322" cy="67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TURN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711547"/>
            <a:ext cx="1217322" cy="67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TALK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285510"/>
            <a:ext cx="1217322" cy="67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and</a:t>
            </a:r>
          </a:p>
        </p:txBody>
      </p:sp>
      <p:sp>
        <p:nvSpPr>
          <p:cNvPr id="11" name="Freeform 11"/>
          <p:cNvSpPr/>
          <p:nvPr/>
        </p:nvSpPr>
        <p:spPr>
          <a:xfrm>
            <a:off x="598682" y="2610912"/>
            <a:ext cx="4954882" cy="4290993"/>
          </a:xfrm>
          <a:custGeom>
            <a:avLst/>
            <a:gdLst/>
            <a:ahLst/>
            <a:cxnLst/>
            <a:rect l="l" t="t" r="r" b="b"/>
            <a:pathLst>
              <a:path w="4954882" h="4290993">
                <a:moveTo>
                  <a:pt x="0" y="0"/>
                </a:moveTo>
                <a:lnTo>
                  <a:pt x="4954882" y="0"/>
                </a:lnTo>
                <a:lnTo>
                  <a:pt x="4954882" y="4290993"/>
                </a:lnTo>
                <a:lnTo>
                  <a:pt x="0" y="42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59012" y="3095242"/>
            <a:ext cx="12900288" cy="104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6"/>
              </a:lnSpc>
            </a:pPr>
            <a:r>
              <a:rPr lang="en-US" sz="3459" spc="255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Laag 1: </a:t>
            </a:r>
          </a:p>
          <a:p>
            <a:pPr algn="l">
              <a:lnSpc>
                <a:spcPts val="4116"/>
              </a:lnSpc>
            </a:pPr>
            <a:r>
              <a:rPr lang="en-US" sz="3459" spc="255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Wat heeft jouw lichaam nodig om te overleven?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59757"/>
            <a:ext cx="18288000" cy="1835007"/>
            <a:chOff x="0" y="0"/>
            <a:chExt cx="4816593" cy="4832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83294"/>
            </a:xfrm>
            <a:custGeom>
              <a:avLst/>
              <a:gdLst/>
              <a:ahLst/>
              <a:cxnLst/>
              <a:rect l="l" t="t" r="r" b="b"/>
              <a:pathLst>
                <a:path w="4816592" h="483294">
                  <a:moveTo>
                    <a:pt x="0" y="0"/>
                  </a:moveTo>
                  <a:lnTo>
                    <a:pt x="4816592" y="0"/>
                  </a:lnTo>
                  <a:lnTo>
                    <a:pt x="4816592" y="483294"/>
                  </a:lnTo>
                  <a:lnTo>
                    <a:pt x="0" y="483294"/>
                  </a:lnTo>
                  <a:close/>
                </a:path>
              </a:pathLst>
            </a:custGeom>
            <a:solidFill>
              <a:srgbClr val="FFA36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521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159" y="2766938"/>
            <a:ext cx="4213727" cy="3286707"/>
          </a:xfrm>
          <a:custGeom>
            <a:avLst/>
            <a:gdLst/>
            <a:ahLst/>
            <a:cxnLst/>
            <a:rect l="l" t="t" r="r" b="b"/>
            <a:pathLst>
              <a:path w="4213727" h="3286707">
                <a:moveTo>
                  <a:pt x="0" y="0"/>
                </a:moveTo>
                <a:lnTo>
                  <a:pt x="4213727" y="0"/>
                </a:lnTo>
                <a:lnTo>
                  <a:pt x="4213727" y="3286707"/>
                </a:lnTo>
                <a:lnTo>
                  <a:pt x="0" y="3286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89367"/>
            <a:ext cx="14898704" cy="154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56"/>
              </a:lnSpc>
            </a:pPr>
            <a:r>
              <a:rPr lang="en-US" sz="8969">
                <a:solidFill>
                  <a:srgbClr val="FFA361"/>
                </a:solidFill>
                <a:latin typeface="Lilita One"/>
                <a:ea typeface="Lilita One"/>
                <a:cs typeface="Lilita One"/>
                <a:sym typeface="Lilita One"/>
              </a:rPr>
              <a:t>2. VELIIGHEID EN ZEKERHEID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27223" y="8020607"/>
            <a:ext cx="9837303" cy="129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3"/>
              </a:lnSpc>
            </a:pP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Als je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denkt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aan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salaris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en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genoeg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geld om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te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leven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. Past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dat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het best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bij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de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eerste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of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tweede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laag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vind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jij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883454"/>
            <a:ext cx="1217322" cy="67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TURN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711547"/>
            <a:ext cx="1217322" cy="67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TALK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285510"/>
            <a:ext cx="1217322" cy="67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and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445728" y="5717181"/>
            <a:ext cx="4088990" cy="3541119"/>
          </a:xfrm>
          <a:custGeom>
            <a:avLst/>
            <a:gdLst/>
            <a:ahLst/>
            <a:cxnLst/>
            <a:rect l="l" t="t" r="r" b="b"/>
            <a:pathLst>
              <a:path w="4088990" h="3541119">
                <a:moveTo>
                  <a:pt x="0" y="0"/>
                </a:moveTo>
                <a:lnTo>
                  <a:pt x="4088989" y="0"/>
                </a:lnTo>
                <a:lnTo>
                  <a:pt x="4088989" y="3541119"/>
                </a:lnTo>
                <a:lnTo>
                  <a:pt x="0" y="3541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52886" y="2627156"/>
            <a:ext cx="15486238" cy="443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1643" lvl="1" indent="-320821" algn="l">
              <a:lnSpc>
                <a:spcPts val="3536"/>
              </a:lnSpc>
              <a:buFont typeface="Arial"/>
              <a:buChar char="•"/>
            </a:pP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Een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veilig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land,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waar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je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niet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bang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hoeft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te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zijn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voor</a:t>
            </a:r>
            <a:endParaRPr lang="en-US" sz="2971" spc="219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  <a:p>
            <a:pPr algn="l">
              <a:lnSpc>
                <a:spcPts val="3536"/>
              </a:lnSpc>
            </a:pP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oorlog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en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geweld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. </a:t>
            </a:r>
          </a:p>
          <a:p>
            <a:pPr algn="l">
              <a:lnSpc>
                <a:spcPts val="3536"/>
              </a:lnSpc>
            </a:pPr>
            <a:endParaRPr lang="en-US" sz="2971" spc="219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  <a:p>
            <a:pPr marL="641643" lvl="1" indent="-320821" algn="l">
              <a:lnSpc>
                <a:spcPts val="3536"/>
              </a:lnSpc>
              <a:buFont typeface="Arial"/>
              <a:buChar char="•"/>
            </a:pP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Eerlijke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regels en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goede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politie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om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een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wijk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of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gebied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</a:p>
          <a:p>
            <a:pPr algn="l">
              <a:lnSpc>
                <a:spcPts val="3536"/>
              </a:lnSpc>
            </a:pP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te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beschermen</a:t>
            </a:r>
            <a:endParaRPr lang="en-US" sz="2971" spc="219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  <a:p>
            <a:pPr algn="l">
              <a:lnSpc>
                <a:spcPts val="3536"/>
              </a:lnSpc>
            </a:pPr>
            <a:endParaRPr lang="en-US" sz="2971" spc="219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  <a:p>
            <a:pPr marL="641643" lvl="1" indent="-320821" algn="l">
              <a:lnSpc>
                <a:spcPts val="3536"/>
              </a:lnSpc>
              <a:buFont typeface="Arial"/>
              <a:buChar char="•"/>
            </a:pP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Een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huis of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veilige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plek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 om in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te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wonen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en </a:t>
            </a:r>
            <a:r>
              <a:rPr lang="en-US" sz="2971" spc="21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slapen</a:t>
            </a:r>
            <a:r>
              <a:rPr lang="en-US" sz="2971" spc="21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.</a:t>
            </a:r>
          </a:p>
          <a:p>
            <a:pPr algn="l">
              <a:lnSpc>
                <a:spcPts val="3536"/>
              </a:lnSpc>
            </a:pPr>
            <a:endParaRPr lang="en-US" sz="2971" spc="219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  <a:p>
            <a:pPr algn="l">
              <a:lnSpc>
                <a:spcPts val="3536"/>
              </a:lnSpc>
            </a:pPr>
            <a:endParaRPr lang="en-US" sz="2971" spc="219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  <a:p>
            <a:pPr algn="l">
              <a:lnSpc>
                <a:spcPts val="3536"/>
              </a:lnSpc>
            </a:pPr>
            <a:endParaRPr lang="en-US" sz="2971" spc="219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59757"/>
            <a:ext cx="18288000" cy="1835007"/>
            <a:chOff x="0" y="0"/>
            <a:chExt cx="4816593" cy="4832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83294"/>
            </a:xfrm>
            <a:custGeom>
              <a:avLst/>
              <a:gdLst/>
              <a:ahLst/>
              <a:cxnLst/>
              <a:rect l="l" t="t" r="r" b="b"/>
              <a:pathLst>
                <a:path w="4816592" h="483294">
                  <a:moveTo>
                    <a:pt x="0" y="0"/>
                  </a:moveTo>
                  <a:lnTo>
                    <a:pt x="4816592" y="0"/>
                  </a:lnTo>
                  <a:lnTo>
                    <a:pt x="4816592" y="483294"/>
                  </a:lnTo>
                  <a:lnTo>
                    <a:pt x="0" y="483294"/>
                  </a:lnTo>
                  <a:close/>
                </a:path>
              </a:pathLst>
            </a:custGeom>
            <a:solidFill>
              <a:srgbClr val="E21F3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521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43540" y="258941"/>
            <a:ext cx="4115760" cy="4136442"/>
          </a:xfrm>
          <a:custGeom>
            <a:avLst/>
            <a:gdLst/>
            <a:ahLst/>
            <a:cxnLst/>
            <a:rect l="l" t="t" r="r" b="b"/>
            <a:pathLst>
              <a:path w="4115760" h="4136442">
                <a:moveTo>
                  <a:pt x="0" y="0"/>
                </a:moveTo>
                <a:lnTo>
                  <a:pt x="4115760" y="0"/>
                </a:lnTo>
                <a:lnTo>
                  <a:pt x="4115760" y="4136442"/>
                </a:lnTo>
                <a:lnTo>
                  <a:pt x="0" y="4136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71667"/>
            <a:ext cx="13345058" cy="154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56"/>
              </a:lnSpc>
            </a:pPr>
            <a:r>
              <a:rPr lang="en-US" sz="8969">
                <a:solidFill>
                  <a:srgbClr val="E21F31"/>
                </a:solidFill>
                <a:latin typeface="Lilita One"/>
                <a:ea typeface="Lilita One"/>
                <a:cs typeface="Lilita One"/>
                <a:sym typeface="Lilita One"/>
              </a:rPr>
              <a:t>3. SOCIAAL CONTACT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06237" y="8020607"/>
            <a:ext cx="9837303" cy="129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3"/>
              </a:lnSpc>
            </a:pPr>
            <a:r>
              <a:rPr lang="en-US" sz="2799" spc="207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Kun </a:t>
            </a:r>
            <a:r>
              <a:rPr lang="en-US" sz="2799" spc="207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jij</a:t>
            </a:r>
            <a:r>
              <a:rPr lang="en-US" sz="2799" spc="207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voorbeelden</a:t>
            </a:r>
            <a:r>
              <a:rPr lang="en-US" sz="2799" spc="207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 van </a:t>
            </a:r>
            <a:r>
              <a:rPr lang="en-US" sz="2799" spc="207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ontmoetingsplekken</a:t>
            </a:r>
            <a:endParaRPr lang="en-US" sz="2799" spc="207" dirty="0">
              <a:solidFill>
                <a:srgbClr val="FCE9CF"/>
              </a:solidFill>
              <a:latin typeface="Hero"/>
              <a:ea typeface="Hero"/>
              <a:cs typeface="Hero"/>
              <a:sym typeface="Hero"/>
            </a:endParaRPr>
          </a:p>
          <a:p>
            <a:pPr algn="l">
              <a:lnSpc>
                <a:spcPts val="3443"/>
              </a:lnSpc>
            </a:pPr>
            <a:r>
              <a:rPr lang="en-US" sz="2799" spc="207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bedenken</a:t>
            </a:r>
            <a:r>
              <a:rPr lang="en-US" sz="2799" spc="207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? </a:t>
            </a:r>
            <a:r>
              <a:rPr lang="en-US" sz="2799" spc="207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Waar</a:t>
            </a:r>
            <a:r>
              <a:rPr lang="en-US" sz="2799" spc="207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ontmoeten</a:t>
            </a:r>
            <a:r>
              <a:rPr lang="en-US" sz="2799" spc="207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kinderen</a:t>
            </a:r>
            <a:r>
              <a:rPr lang="en-US" sz="2799" spc="207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elkaar</a:t>
            </a:r>
            <a:r>
              <a:rPr lang="en-US" sz="2799" spc="207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bijvoorbeeld</a:t>
            </a:r>
            <a:r>
              <a:rPr lang="en-US" sz="2799" spc="207" dirty="0">
                <a:solidFill>
                  <a:srgbClr val="FCE9CF"/>
                </a:solidFill>
                <a:latin typeface="Hero"/>
                <a:ea typeface="Hero"/>
                <a:cs typeface="Hero"/>
                <a:sym typeface="Hero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883454"/>
            <a:ext cx="1217322" cy="67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TURN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711547"/>
            <a:ext cx="1217322" cy="67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TALK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285510"/>
            <a:ext cx="1217322" cy="67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and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738371" y="5143500"/>
            <a:ext cx="4406175" cy="3815805"/>
          </a:xfrm>
          <a:custGeom>
            <a:avLst/>
            <a:gdLst/>
            <a:ahLst/>
            <a:cxnLst/>
            <a:rect l="l" t="t" r="r" b="b"/>
            <a:pathLst>
              <a:path w="4406175" h="3815805">
                <a:moveTo>
                  <a:pt x="0" y="0"/>
                </a:moveTo>
                <a:lnTo>
                  <a:pt x="4406175" y="0"/>
                </a:lnTo>
                <a:lnTo>
                  <a:pt x="4406175" y="3815805"/>
                </a:lnTo>
                <a:lnTo>
                  <a:pt x="0" y="38158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73559" y="2531341"/>
            <a:ext cx="16138548" cy="277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8670" lvl="1" indent="-334335" algn="l">
              <a:lnSpc>
                <a:spcPts val="3685"/>
              </a:lnSpc>
              <a:buFont typeface="Arial"/>
              <a:buChar char="•"/>
            </a:pP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Mensen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willen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graag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andere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mensen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ontmoeten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.</a:t>
            </a:r>
          </a:p>
          <a:p>
            <a:pPr algn="l">
              <a:lnSpc>
                <a:spcPts val="3685"/>
              </a:lnSpc>
            </a:pPr>
            <a:endParaRPr lang="en-US" sz="3097" spc="229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  <a:p>
            <a:pPr marL="668670" lvl="1" indent="-334335" algn="l">
              <a:lnSpc>
                <a:spcPts val="3685"/>
              </a:lnSpc>
              <a:buFont typeface="Arial"/>
              <a:buChar char="•"/>
            </a:pP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Vrienden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,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familie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,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mensen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of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collega's</a:t>
            </a:r>
            <a:endParaRPr lang="en-US" sz="3097" spc="229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  <a:p>
            <a:pPr algn="l">
              <a:lnSpc>
                <a:spcPts val="3685"/>
              </a:lnSpc>
            </a:pPr>
            <a:endParaRPr lang="en-US" sz="3097" spc="229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  <a:p>
            <a:pPr marL="668670" lvl="1" indent="-334335" algn="l">
              <a:lnSpc>
                <a:spcPts val="3685"/>
              </a:lnSpc>
              <a:buFont typeface="Arial"/>
              <a:buChar char="•"/>
            </a:pP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Er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moeten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plekken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zijn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in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een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buurt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of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wijk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, </a:t>
            </a:r>
          </a:p>
          <a:p>
            <a:pPr algn="l">
              <a:lnSpc>
                <a:spcPts val="3685"/>
              </a:lnSpc>
            </a:pP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die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daarvoor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speciaal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gemaakt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097" spc="229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zijn</a:t>
            </a:r>
            <a:r>
              <a:rPr lang="en-US" sz="3097" spc="229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59757"/>
            <a:ext cx="18288000" cy="1835007"/>
            <a:chOff x="0" y="0"/>
            <a:chExt cx="4816593" cy="4832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83294"/>
            </a:xfrm>
            <a:custGeom>
              <a:avLst/>
              <a:gdLst/>
              <a:ahLst/>
              <a:cxnLst/>
              <a:rect l="l" t="t" r="r" b="b"/>
              <a:pathLst>
                <a:path w="4816592" h="483294">
                  <a:moveTo>
                    <a:pt x="0" y="0"/>
                  </a:moveTo>
                  <a:lnTo>
                    <a:pt x="4816592" y="0"/>
                  </a:lnTo>
                  <a:lnTo>
                    <a:pt x="4816592" y="483294"/>
                  </a:lnTo>
                  <a:lnTo>
                    <a:pt x="0" y="483294"/>
                  </a:lnTo>
                  <a:close/>
                </a:path>
              </a:pathLst>
            </a:custGeom>
            <a:solidFill>
              <a:srgbClr val="51B17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521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333118" y="5143500"/>
            <a:ext cx="4954882" cy="4290993"/>
          </a:xfrm>
          <a:custGeom>
            <a:avLst/>
            <a:gdLst/>
            <a:ahLst/>
            <a:cxnLst/>
            <a:rect l="l" t="t" r="r" b="b"/>
            <a:pathLst>
              <a:path w="4954882" h="4290993">
                <a:moveTo>
                  <a:pt x="0" y="0"/>
                </a:moveTo>
                <a:lnTo>
                  <a:pt x="4954882" y="0"/>
                </a:lnTo>
                <a:lnTo>
                  <a:pt x="4954882" y="4290993"/>
                </a:lnTo>
                <a:lnTo>
                  <a:pt x="0" y="42909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88658" y="5143500"/>
            <a:ext cx="3076610" cy="2376681"/>
          </a:xfrm>
          <a:custGeom>
            <a:avLst/>
            <a:gdLst/>
            <a:ahLst/>
            <a:cxnLst/>
            <a:rect l="l" t="t" r="r" b="b"/>
            <a:pathLst>
              <a:path w="3076610" h="2376681">
                <a:moveTo>
                  <a:pt x="0" y="0"/>
                </a:moveTo>
                <a:lnTo>
                  <a:pt x="3076610" y="0"/>
                </a:lnTo>
                <a:lnTo>
                  <a:pt x="3076610" y="2376681"/>
                </a:lnTo>
                <a:lnTo>
                  <a:pt x="0" y="23766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530608"/>
            <a:ext cx="16230600" cy="154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56"/>
              </a:lnSpc>
            </a:pPr>
            <a:r>
              <a:rPr lang="en-US" sz="8969">
                <a:solidFill>
                  <a:srgbClr val="51B17F"/>
                </a:solidFill>
                <a:latin typeface="Lilita One"/>
                <a:ea typeface="Lilita One"/>
                <a:cs typeface="Lilita One"/>
                <a:sym typeface="Lilita One"/>
              </a:rPr>
              <a:t>4. ERKENNING EN WAARDERING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13152" y="8234919"/>
            <a:ext cx="10519966" cy="129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3"/>
              </a:lnSpc>
            </a:pP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Zou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een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baan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of school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hier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ook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een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rol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bij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spelen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? En  hoe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zou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je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dit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kunnen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krijgen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als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je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werkloos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bent?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883454"/>
            <a:ext cx="1217322" cy="67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TURN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711547"/>
            <a:ext cx="1217322" cy="67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TALK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285510"/>
            <a:ext cx="1217322" cy="67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and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3893" y="2296261"/>
            <a:ext cx="16055407" cy="3327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6914" lvl="1" indent="-343457" algn="l">
              <a:lnSpc>
                <a:spcPts val="3786"/>
              </a:lnSpc>
              <a:buFont typeface="Arial"/>
              <a:buChar char="•"/>
            </a:pP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Mensen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worden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gelukkiger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als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ze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anderen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kunnen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helpen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,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iets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nuttigs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kunnen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doen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of van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betekenis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kunnen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zijn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.</a:t>
            </a:r>
          </a:p>
          <a:p>
            <a:pPr algn="l">
              <a:lnSpc>
                <a:spcPts val="3786"/>
              </a:lnSpc>
            </a:pPr>
            <a:endParaRPr lang="en-US" sz="3181" spc="235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  <a:p>
            <a:pPr marL="686914" lvl="1" indent="-343457" algn="l">
              <a:lnSpc>
                <a:spcPts val="3786"/>
              </a:lnSpc>
              <a:buFont typeface="Arial"/>
              <a:buChar char="•"/>
            </a:pP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En ze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worden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gelukkig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als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ze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hiervoor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worden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gewaardeerd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. Respect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krijgen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en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ook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respect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hebben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voor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de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mensen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om hen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heen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. </a:t>
            </a:r>
          </a:p>
          <a:p>
            <a:pPr algn="l">
              <a:lnSpc>
                <a:spcPts val="3786"/>
              </a:lnSpc>
            </a:pPr>
            <a:endParaRPr lang="en-US" sz="3181" spc="235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759757"/>
            <a:ext cx="18288000" cy="1835007"/>
            <a:chOff x="0" y="0"/>
            <a:chExt cx="4816593" cy="4832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83294"/>
            </a:xfrm>
            <a:custGeom>
              <a:avLst/>
              <a:gdLst/>
              <a:ahLst/>
              <a:cxnLst/>
              <a:rect l="l" t="t" r="r" b="b"/>
              <a:pathLst>
                <a:path w="4816592" h="483294">
                  <a:moveTo>
                    <a:pt x="0" y="0"/>
                  </a:moveTo>
                  <a:lnTo>
                    <a:pt x="4816592" y="0"/>
                  </a:lnTo>
                  <a:lnTo>
                    <a:pt x="4816592" y="483294"/>
                  </a:lnTo>
                  <a:lnTo>
                    <a:pt x="0" y="483294"/>
                  </a:lnTo>
                  <a:close/>
                </a:path>
              </a:pathLst>
            </a:custGeom>
            <a:solidFill>
              <a:srgbClr val="A87ECC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521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715057" y="480179"/>
            <a:ext cx="1828837" cy="1980040"/>
          </a:xfrm>
          <a:custGeom>
            <a:avLst/>
            <a:gdLst/>
            <a:ahLst/>
            <a:cxnLst/>
            <a:rect l="l" t="t" r="r" b="b"/>
            <a:pathLst>
              <a:path w="1828837" h="1980040">
                <a:moveTo>
                  <a:pt x="0" y="0"/>
                </a:moveTo>
                <a:lnTo>
                  <a:pt x="1828837" y="0"/>
                </a:lnTo>
                <a:lnTo>
                  <a:pt x="1828837" y="1980040"/>
                </a:lnTo>
                <a:lnTo>
                  <a:pt x="0" y="1980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96711"/>
            <a:ext cx="17259300" cy="120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57"/>
              </a:lnSpc>
            </a:pPr>
            <a:r>
              <a:rPr lang="en-US" sz="6969">
                <a:solidFill>
                  <a:srgbClr val="CBABE7"/>
                </a:solidFill>
                <a:latin typeface="Lilita One"/>
                <a:ea typeface="Lilita One"/>
                <a:cs typeface="Lilita One"/>
                <a:sym typeface="Lilita One"/>
              </a:rPr>
              <a:t>ZELFREALISATIE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3893" y="2238937"/>
            <a:ext cx="16055407" cy="47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6914" lvl="1" indent="-343457" algn="l">
              <a:lnSpc>
                <a:spcPts val="3786"/>
              </a:lnSpc>
              <a:buFont typeface="Arial"/>
              <a:buChar char="•"/>
            </a:pP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Kunnen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worden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wie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jij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wilt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worden</a:t>
            </a:r>
            <a:endParaRPr lang="en-US" sz="3181" spc="235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82595" y="8328185"/>
            <a:ext cx="10600396" cy="437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3"/>
              </a:lnSpc>
            </a:pP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Wat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voor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plekken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heb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je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hiervoor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2799" spc="207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nodig</a:t>
            </a:r>
            <a:r>
              <a:rPr lang="en-US" sz="2799" spc="207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883454"/>
            <a:ext cx="1217322" cy="67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TURN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711547"/>
            <a:ext cx="1217322" cy="67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TALK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285510"/>
            <a:ext cx="1217322" cy="67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3"/>
              </a:lnSpc>
            </a:pPr>
            <a:r>
              <a:rPr lang="en-US" sz="3888">
                <a:solidFill>
                  <a:srgbClr val="FCF8E8"/>
                </a:solidFill>
                <a:latin typeface="Lilita One"/>
                <a:ea typeface="Lilita One"/>
                <a:cs typeface="Lilita One"/>
                <a:sym typeface="Lilita One"/>
              </a:rPr>
              <a:t>and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3893" y="3506712"/>
            <a:ext cx="16578874" cy="47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6914" lvl="1" indent="-343457" algn="l">
              <a:lnSpc>
                <a:spcPts val="3786"/>
              </a:lnSpc>
              <a:buFont typeface="Arial"/>
              <a:buChar char="•"/>
            </a:pP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Dingen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doen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die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passen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bij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wie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jij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bent en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jouw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talenten</a:t>
            </a:r>
            <a:endParaRPr lang="en-US" sz="3181" spc="235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68913" y="4776105"/>
            <a:ext cx="16578874" cy="47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6914" lvl="1" indent="-343457" algn="l">
              <a:lnSpc>
                <a:spcPts val="3786"/>
              </a:lnSpc>
              <a:buFont typeface="Arial"/>
              <a:buChar char="•"/>
            </a:pP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Nieuwe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dingen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leren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en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jezelf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ontwikkelen</a:t>
            </a:r>
            <a:endParaRPr lang="en-US" sz="3181" spc="235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411016" y="4438782"/>
            <a:ext cx="5371751" cy="4652007"/>
          </a:xfrm>
          <a:custGeom>
            <a:avLst/>
            <a:gdLst/>
            <a:ahLst/>
            <a:cxnLst/>
            <a:rect l="l" t="t" r="r" b="b"/>
            <a:pathLst>
              <a:path w="5371751" h="4652007">
                <a:moveTo>
                  <a:pt x="0" y="0"/>
                </a:moveTo>
                <a:lnTo>
                  <a:pt x="5371752" y="0"/>
                </a:lnTo>
                <a:lnTo>
                  <a:pt x="5371752" y="4652007"/>
                </a:lnTo>
                <a:lnTo>
                  <a:pt x="0" y="465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68913" y="6043880"/>
            <a:ext cx="16578874" cy="47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6914" lvl="1" indent="-343457" algn="l">
              <a:lnSpc>
                <a:spcPts val="3786"/>
              </a:lnSpc>
              <a:buFont typeface="Arial"/>
              <a:buChar char="•"/>
            </a:pP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Je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creativiteit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gebruiken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en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problemen</a:t>
            </a:r>
            <a:r>
              <a:rPr lang="en-US" sz="3181" spc="235" dirty="0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3181" spc="235" dirty="0" err="1">
                <a:solidFill>
                  <a:srgbClr val="E7D184"/>
                </a:solidFill>
                <a:latin typeface="Hero"/>
                <a:ea typeface="Hero"/>
                <a:cs typeface="Hero"/>
                <a:sym typeface="Hero"/>
              </a:rPr>
              <a:t>oplossen</a:t>
            </a:r>
            <a:endParaRPr lang="en-US" sz="3181" spc="235" dirty="0">
              <a:solidFill>
                <a:srgbClr val="E7D184"/>
              </a:solidFill>
              <a:latin typeface="Hero"/>
              <a:ea typeface="Hero"/>
              <a:cs typeface="Hero"/>
              <a:sym typeface="Hero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714</Words>
  <Application>Microsoft Office PowerPoint</Application>
  <PresentationFormat>Aangepast</PresentationFormat>
  <Paragraphs>134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Lilita One</vt:lpstr>
      <vt:lpstr>Hero</vt:lpstr>
      <vt:lpstr>Arial</vt:lpstr>
      <vt:lpstr>Hero Bold</vt:lpstr>
      <vt:lpstr>Calibri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Grote</dc:title>
  <dc:creator>Melanie</dc:creator>
  <cp:lastModifiedBy>Melanie van de Peut</cp:lastModifiedBy>
  <cp:revision>2</cp:revision>
  <dcterms:created xsi:type="dcterms:W3CDTF">2006-08-16T00:00:00Z</dcterms:created>
  <dcterms:modified xsi:type="dcterms:W3CDTF">2024-11-28T13:45:54Z</dcterms:modified>
  <dc:identifier>DAGRMVl4CIs</dc:identifier>
</cp:coreProperties>
</file>